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700" r:id="rId2"/>
    <p:sldMasterId id="2147483704" r:id="rId3"/>
    <p:sldMasterId id="2147483705" r:id="rId4"/>
  </p:sldMasterIdLst>
  <p:notesMasterIdLst>
    <p:notesMasterId r:id="rId35"/>
  </p:notesMasterIdLst>
  <p:sldIdLst>
    <p:sldId id="256" r:id="rId5"/>
    <p:sldId id="299" r:id="rId6"/>
    <p:sldId id="297" r:id="rId7"/>
    <p:sldId id="300" r:id="rId8"/>
    <p:sldId id="325" r:id="rId9"/>
    <p:sldId id="258" r:id="rId10"/>
    <p:sldId id="263" r:id="rId11"/>
    <p:sldId id="303" r:id="rId12"/>
    <p:sldId id="306" r:id="rId13"/>
    <p:sldId id="307" r:id="rId14"/>
    <p:sldId id="270" r:id="rId15"/>
    <p:sldId id="309" r:id="rId16"/>
    <p:sldId id="310" r:id="rId17"/>
    <p:sldId id="257" r:id="rId18"/>
    <p:sldId id="308" r:id="rId19"/>
    <p:sldId id="311" r:id="rId20"/>
    <p:sldId id="312" r:id="rId21"/>
    <p:sldId id="313" r:id="rId22"/>
    <p:sldId id="314" r:id="rId23"/>
    <p:sldId id="315" r:id="rId24"/>
    <p:sldId id="316" r:id="rId25"/>
    <p:sldId id="317" r:id="rId26"/>
    <p:sldId id="318" r:id="rId27"/>
    <p:sldId id="319" r:id="rId28"/>
    <p:sldId id="324" r:id="rId29"/>
    <p:sldId id="323" r:id="rId30"/>
    <p:sldId id="269" r:id="rId31"/>
    <p:sldId id="321" r:id="rId32"/>
    <p:sldId id="322" r:id="rId33"/>
    <p:sldId id="271" r:id="rId34"/>
  </p:sldIdLst>
  <p:sldSz cx="12192000" cy="6858000"/>
  <p:notesSz cx="6858000" cy="9144000"/>
  <p:embeddedFontLst>
    <p:embeddedFont>
      <p:font typeface="Advent Pro SemiBold" panose="020B0604020202020204" charset="0"/>
      <p:regular r:id="rId36"/>
      <p:bold r:id="rId37"/>
      <p:italic r:id="rId38"/>
      <p:boldItalic r:id="rId39"/>
    </p:embeddedFont>
    <p:embeddedFont>
      <p:font typeface="Bree Serif" panose="020B0604020202020204" charset="0"/>
      <p:regular r:id="rId40"/>
    </p:embeddedFont>
    <p:embeddedFont>
      <p:font typeface="Fira Sans Condensed Medium" panose="020B0603050000020004" pitchFamily="34" charset="0"/>
      <p:regular r:id="rId41"/>
      <p:bold r:id="rId42"/>
      <p:italic r:id="rId43"/>
      <p:boldItalic r:id="rId44"/>
    </p:embeddedFont>
    <p:embeddedFont>
      <p:font typeface="Fira Sans Extra Condensed Medium" panose="020B0604020202020204" charset="0"/>
      <p:regular r:id="rId45"/>
      <p:bold r:id="rId46"/>
      <p:italic r:id="rId47"/>
      <p:boldItalic r:id="rId48"/>
    </p:embeddedFont>
    <p:embeddedFont>
      <p:font typeface="Josefin Sans" pitchFamily="2" charset="0"/>
      <p:regular r:id="rId49"/>
      <p:bold r:id="rId50"/>
    </p:embeddedFont>
    <p:embeddedFont>
      <p:font typeface="Livvic Light" pitchFamily="2" charset="0"/>
      <p:regular r:id="rId51"/>
      <p:italic r:id="rId52"/>
    </p:embeddedFont>
    <p:embeddedFont>
      <p:font typeface="Maven Pro" panose="020B0604020202020204" charset="0"/>
      <p:regular r:id="rId53"/>
      <p:bold r:id="rId54"/>
    </p:embeddedFont>
    <p:embeddedFont>
      <p:font typeface="Nunito Light" pitchFamily="2" charset="0"/>
      <p:regular r:id="rId55"/>
      <p:italic r:id="rId56"/>
    </p:embeddedFont>
    <p:embeddedFont>
      <p:font typeface="Roboto" panose="02000000000000000000" pitchFamily="2" charset="0"/>
      <p:regular r:id="rId57"/>
      <p:bold r:id="rId58"/>
      <p:italic r:id="rId59"/>
      <p:boldItalic r:id="rId60"/>
    </p:embeddedFont>
    <p:embeddedFont>
      <p:font typeface="Roboto Light" panose="02000000000000000000" pitchFamily="2" charset="0"/>
      <p:regular r:id="rId61"/>
      <p:italic r:id="rId62"/>
    </p:embeddedFont>
    <p:embeddedFont>
      <p:font typeface="Share Tech" panose="020B060402020202020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B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1D9A24-C923-47A1-A0B1-C41F73ACA7E2}">
  <a:tblStyle styleId="{BD1D9A24-C923-47A1-A0B1-C41F73ACA7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2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95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43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725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943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6c60e245bf_1_3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6c60e245bf_1_3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757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37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a944304d7f_12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a944304d7f_12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b1bee045e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b1bee045e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a944304d7f_16_12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a944304d7f_16_12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31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511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06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2200" y="1002517"/>
            <a:ext cx="80276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solidFill>
                  <a:schemeClr val="lt1"/>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3899000" y="3739317"/>
            <a:ext cx="43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2" name="Google Shape;12;p2"/>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3" name="Google Shape;13;p2"/>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4" name="Google Shape;14;p2"/>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5" name="Google Shape;15;p2"/>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6" name="Google Shape;16;p2"/>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7" name="Google Shape;17;p2"/>
          <p:cNvGrpSpPr/>
          <p:nvPr/>
        </p:nvGrpSpPr>
        <p:grpSpPr>
          <a:xfrm>
            <a:off x="11018243" y="-579154"/>
            <a:ext cx="251848" cy="1575375"/>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21" name="Google Shape;21;p2"/>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2" name="Google Shape;22;p2"/>
          <p:cNvGrpSpPr/>
          <p:nvPr/>
        </p:nvGrpSpPr>
        <p:grpSpPr>
          <a:xfrm>
            <a:off x="4120995" y="-711543"/>
            <a:ext cx="130745" cy="1530128"/>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25" name="Google Shape;25;p2"/>
          <p:cNvGrpSpPr/>
          <p:nvPr/>
        </p:nvGrpSpPr>
        <p:grpSpPr>
          <a:xfrm>
            <a:off x="6523695" y="-453482"/>
            <a:ext cx="161563" cy="1013993"/>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28" name="Google Shape;28;p2"/>
          <p:cNvGrpSpPr/>
          <p:nvPr/>
        </p:nvGrpSpPr>
        <p:grpSpPr>
          <a:xfrm>
            <a:off x="334156" y="3203068"/>
            <a:ext cx="251533" cy="3291139"/>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33" name="Google Shape;33;p2"/>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34" name="Google Shape;34;p2"/>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35" name="Google Shape;35;p2"/>
          <p:cNvGrpSpPr/>
          <p:nvPr/>
        </p:nvGrpSpPr>
        <p:grpSpPr>
          <a:xfrm>
            <a:off x="2718253" y="231877"/>
            <a:ext cx="76799" cy="1109065"/>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2">
  <p:cSld name="CUSTOM_4">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7496612" y="4885200"/>
            <a:ext cx="3582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100"/>
              <a:buFont typeface="Roboto"/>
              <a:buNone/>
              <a:defRPr sz="1467">
                <a:solidFill>
                  <a:schemeClr val="lt1"/>
                </a:solidFill>
                <a:latin typeface="Roboto"/>
                <a:ea typeface="Roboto"/>
                <a:cs typeface="Roboto"/>
                <a:sym typeface="Roboto"/>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129" name="Google Shape;129;p21"/>
          <p:cNvSpPr txBox="1">
            <a:spLocks noGrp="1"/>
          </p:cNvSpPr>
          <p:nvPr>
            <p:ph type="subTitle" idx="1"/>
          </p:nvPr>
        </p:nvSpPr>
        <p:spPr>
          <a:xfrm>
            <a:off x="7398700" y="2691700"/>
            <a:ext cx="3680800" cy="112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800"/>
              <a:buFont typeface="Bree Serif"/>
              <a:buNone/>
              <a:defRPr>
                <a:solidFill>
                  <a:schemeClr val="accent1"/>
                </a:solidFill>
                <a:latin typeface="Bree Serif"/>
                <a:ea typeface="Bree Serif"/>
                <a:cs typeface="Bree Serif"/>
                <a:sym typeface="Bree Serif"/>
              </a:defRPr>
            </a:lvl1pPr>
            <a:lvl2pPr lvl="1"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2pPr>
            <a:lvl3pPr lvl="2"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3pPr>
            <a:lvl4pPr lvl="3"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4pPr>
            <a:lvl5pPr lvl="4"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5pPr>
            <a:lvl6pPr lvl="5"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6pPr>
            <a:lvl7pPr lvl="6"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7pPr>
            <a:lvl8pPr lvl="7"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8pPr>
            <a:lvl9pPr lvl="8" algn="r" rtl="0">
              <a:lnSpc>
                <a:spcPct val="100000"/>
              </a:lnSpc>
              <a:spcBef>
                <a:spcPts val="0"/>
              </a:spcBef>
              <a:spcAft>
                <a:spcPts val="0"/>
              </a:spcAft>
              <a:buClr>
                <a:schemeClr val="accent1"/>
              </a:buClr>
              <a:buSzPts val="1800"/>
              <a:buFont typeface="Bree Serif"/>
              <a:buNone/>
              <a:defRPr sz="2400">
                <a:solidFill>
                  <a:schemeClr val="accent1"/>
                </a:solidFill>
                <a:latin typeface="Bree Serif"/>
                <a:ea typeface="Bree Serif"/>
                <a:cs typeface="Bree Serif"/>
                <a:sym typeface="Bree Serif"/>
              </a:defRPr>
            </a:lvl9pPr>
          </a:lstStyle>
          <a:p>
            <a:endParaRPr/>
          </a:p>
        </p:txBody>
      </p:sp>
      <p:sp>
        <p:nvSpPr>
          <p:cNvPr id="130" name="Google Shape;130;p21"/>
          <p:cNvSpPr/>
          <p:nvPr/>
        </p:nvSpPr>
        <p:spPr>
          <a:xfrm>
            <a:off x="4574400" y="1649067"/>
            <a:ext cx="11390800" cy="11390800"/>
          </a:xfrm>
          <a:prstGeom prst="diamond">
            <a:avLst/>
          </a:prstGeom>
          <a:solidFill>
            <a:srgbClr val="CFE2F3">
              <a:alpha val="9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200" y="-98600"/>
            <a:ext cx="12392400" cy="7055200"/>
          </a:xfrm>
          <a:prstGeom prst="rect">
            <a:avLst/>
          </a:prstGeom>
          <a:solidFill>
            <a:schemeClr val="accent4">
              <a:alpha val="31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10;p2"/>
          <p:cNvSpPr/>
          <p:nvPr/>
        </p:nvSpPr>
        <p:spPr>
          <a:xfrm>
            <a:off x="1492967" y="-1190000"/>
            <a:ext cx="9238000" cy="9238000"/>
          </a:xfrm>
          <a:prstGeom prst="diamond">
            <a:avLst/>
          </a:prstGeom>
          <a:solidFill>
            <a:srgbClr val="CFE2F3">
              <a:alpha val="9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 name="Google Shape;11;p2"/>
          <p:cNvSpPr txBox="1">
            <a:spLocks noGrp="1"/>
          </p:cNvSpPr>
          <p:nvPr>
            <p:ph type="ctrTitle"/>
          </p:nvPr>
        </p:nvSpPr>
        <p:spPr>
          <a:xfrm>
            <a:off x="2591800" y="1970200"/>
            <a:ext cx="7008400" cy="147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4000">
                <a:solidFill>
                  <a:schemeClr val="accent1"/>
                </a:solidFill>
              </a:defRPr>
            </a:lvl1pPr>
            <a:lvl2pPr lvl="1" algn="ctr" rtl="0">
              <a:spcBef>
                <a:spcPts val="0"/>
              </a:spcBef>
              <a:spcAft>
                <a:spcPts val="0"/>
              </a:spcAft>
              <a:buClr>
                <a:schemeClr val="accent1"/>
              </a:buClr>
              <a:buSzPts val="5200"/>
              <a:buNone/>
              <a:defRPr sz="6933">
                <a:solidFill>
                  <a:schemeClr val="accent1"/>
                </a:solidFill>
              </a:defRPr>
            </a:lvl2pPr>
            <a:lvl3pPr lvl="2" algn="ctr" rtl="0">
              <a:spcBef>
                <a:spcPts val="0"/>
              </a:spcBef>
              <a:spcAft>
                <a:spcPts val="0"/>
              </a:spcAft>
              <a:buClr>
                <a:schemeClr val="accent1"/>
              </a:buClr>
              <a:buSzPts val="5200"/>
              <a:buNone/>
              <a:defRPr sz="6933">
                <a:solidFill>
                  <a:schemeClr val="accent1"/>
                </a:solidFill>
              </a:defRPr>
            </a:lvl3pPr>
            <a:lvl4pPr lvl="3" algn="ctr" rtl="0">
              <a:spcBef>
                <a:spcPts val="0"/>
              </a:spcBef>
              <a:spcAft>
                <a:spcPts val="0"/>
              </a:spcAft>
              <a:buClr>
                <a:schemeClr val="accent1"/>
              </a:buClr>
              <a:buSzPts val="5200"/>
              <a:buNone/>
              <a:defRPr sz="6933">
                <a:solidFill>
                  <a:schemeClr val="accent1"/>
                </a:solidFill>
              </a:defRPr>
            </a:lvl4pPr>
            <a:lvl5pPr lvl="4" algn="ctr" rtl="0">
              <a:spcBef>
                <a:spcPts val="0"/>
              </a:spcBef>
              <a:spcAft>
                <a:spcPts val="0"/>
              </a:spcAft>
              <a:buClr>
                <a:schemeClr val="accent1"/>
              </a:buClr>
              <a:buSzPts val="5200"/>
              <a:buNone/>
              <a:defRPr sz="6933">
                <a:solidFill>
                  <a:schemeClr val="accent1"/>
                </a:solidFill>
              </a:defRPr>
            </a:lvl5pPr>
            <a:lvl6pPr lvl="5" algn="ctr" rtl="0">
              <a:spcBef>
                <a:spcPts val="0"/>
              </a:spcBef>
              <a:spcAft>
                <a:spcPts val="0"/>
              </a:spcAft>
              <a:buClr>
                <a:schemeClr val="accent1"/>
              </a:buClr>
              <a:buSzPts val="5200"/>
              <a:buNone/>
              <a:defRPr sz="6933">
                <a:solidFill>
                  <a:schemeClr val="accent1"/>
                </a:solidFill>
              </a:defRPr>
            </a:lvl6pPr>
            <a:lvl7pPr lvl="6" algn="ctr" rtl="0">
              <a:spcBef>
                <a:spcPts val="0"/>
              </a:spcBef>
              <a:spcAft>
                <a:spcPts val="0"/>
              </a:spcAft>
              <a:buClr>
                <a:schemeClr val="accent1"/>
              </a:buClr>
              <a:buSzPts val="5200"/>
              <a:buNone/>
              <a:defRPr sz="6933">
                <a:solidFill>
                  <a:schemeClr val="accent1"/>
                </a:solidFill>
              </a:defRPr>
            </a:lvl7pPr>
            <a:lvl8pPr lvl="7" algn="ctr" rtl="0">
              <a:spcBef>
                <a:spcPts val="0"/>
              </a:spcBef>
              <a:spcAft>
                <a:spcPts val="0"/>
              </a:spcAft>
              <a:buClr>
                <a:schemeClr val="accent1"/>
              </a:buClr>
              <a:buSzPts val="5200"/>
              <a:buNone/>
              <a:defRPr sz="6933">
                <a:solidFill>
                  <a:schemeClr val="accent1"/>
                </a:solidFill>
              </a:defRPr>
            </a:lvl8pPr>
            <a:lvl9pPr lvl="8" algn="ctr" rtl="0">
              <a:spcBef>
                <a:spcPts val="0"/>
              </a:spcBef>
              <a:spcAft>
                <a:spcPts val="0"/>
              </a:spcAft>
              <a:buClr>
                <a:schemeClr val="accent1"/>
              </a:buClr>
              <a:buSzPts val="5200"/>
              <a:buNone/>
              <a:defRPr sz="6933">
                <a:solidFill>
                  <a:schemeClr val="accent1"/>
                </a:solidFill>
              </a:defRPr>
            </a:lvl9pPr>
          </a:lstStyle>
          <a:p>
            <a:endParaRPr/>
          </a:p>
        </p:txBody>
      </p:sp>
      <p:sp>
        <p:nvSpPr>
          <p:cNvPr id="12" name="Google Shape;12;p2"/>
          <p:cNvSpPr txBox="1">
            <a:spLocks noGrp="1"/>
          </p:cNvSpPr>
          <p:nvPr>
            <p:ph type="subTitle" idx="1"/>
          </p:nvPr>
        </p:nvSpPr>
        <p:spPr>
          <a:xfrm>
            <a:off x="2538985" y="3238600"/>
            <a:ext cx="7114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1pPr>
            <a:lvl2pPr lvl="1"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2pPr>
            <a:lvl3pPr lvl="2"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3pPr>
            <a:lvl4pPr lvl="3"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4pPr>
            <a:lvl5pPr lvl="4"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5pPr>
            <a:lvl6pPr lvl="5"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6pPr>
            <a:lvl7pPr lvl="6"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7pPr>
            <a:lvl8pPr lvl="7"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8pPr>
            <a:lvl9pPr lvl="8" algn="ctr" rtl="0">
              <a:lnSpc>
                <a:spcPct val="100000"/>
              </a:lnSpc>
              <a:spcBef>
                <a:spcPts val="0"/>
              </a:spcBef>
              <a:spcAft>
                <a:spcPts val="0"/>
              </a:spcAft>
              <a:buClr>
                <a:schemeClr val="accent1"/>
              </a:buClr>
              <a:buSzPts val="1200"/>
              <a:buFont typeface="Roboto"/>
              <a:buNone/>
              <a:defRPr sz="1600">
                <a:solidFill>
                  <a:schemeClr val="accent1"/>
                </a:solidFill>
                <a:latin typeface="Roboto"/>
                <a:ea typeface="Roboto"/>
                <a:cs typeface="Roboto"/>
                <a:sym typeface="Roboto"/>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96"/>
        <p:cNvGrpSpPr/>
        <p:nvPr/>
      </p:nvGrpSpPr>
      <p:grpSpPr>
        <a:xfrm>
          <a:off x="0" y="0"/>
          <a:ext cx="0" cy="0"/>
          <a:chOff x="0" y="0"/>
          <a:chExt cx="0" cy="0"/>
        </a:xfrm>
      </p:grpSpPr>
      <p:sp>
        <p:nvSpPr>
          <p:cNvPr id="197" name="Google Shape;197;p31"/>
          <p:cNvSpPr txBox="1">
            <a:spLocks noGrp="1"/>
          </p:cNvSpPr>
          <p:nvPr>
            <p:ph type="ctrTitle"/>
          </p:nvPr>
        </p:nvSpPr>
        <p:spPr>
          <a:xfrm rot="-5400000">
            <a:off x="8499800" y="3281000"/>
            <a:ext cx="5778800" cy="29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600">
                <a:solidFill>
                  <a:schemeClr val="accent1"/>
                </a:solidFill>
              </a:defRPr>
            </a:lvl1pPr>
            <a:lvl2pPr lvl="1" algn="r" rtl="0">
              <a:spcBef>
                <a:spcPts val="0"/>
              </a:spcBef>
              <a:spcAft>
                <a:spcPts val="0"/>
              </a:spcAft>
              <a:buClr>
                <a:schemeClr val="accent1"/>
              </a:buClr>
              <a:buSzPts val="1200"/>
              <a:buNone/>
              <a:defRPr sz="1600">
                <a:solidFill>
                  <a:schemeClr val="accent1"/>
                </a:solidFill>
              </a:defRPr>
            </a:lvl2pPr>
            <a:lvl3pPr lvl="2" algn="r" rtl="0">
              <a:spcBef>
                <a:spcPts val="0"/>
              </a:spcBef>
              <a:spcAft>
                <a:spcPts val="0"/>
              </a:spcAft>
              <a:buClr>
                <a:schemeClr val="accent1"/>
              </a:buClr>
              <a:buSzPts val="1200"/>
              <a:buNone/>
              <a:defRPr sz="1600">
                <a:solidFill>
                  <a:schemeClr val="accent1"/>
                </a:solidFill>
              </a:defRPr>
            </a:lvl3pPr>
            <a:lvl4pPr lvl="3" algn="r" rtl="0">
              <a:spcBef>
                <a:spcPts val="0"/>
              </a:spcBef>
              <a:spcAft>
                <a:spcPts val="0"/>
              </a:spcAft>
              <a:buClr>
                <a:schemeClr val="accent1"/>
              </a:buClr>
              <a:buSzPts val="1200"/>
              <a:buNone/>
              <a:defRPr sz="1600">
                <a:solidFill>
                  <a:schemeClr val="accent1"/>
                </a:solidFill>
              </a:defRPr>
            </a:lvl4pPr>
            <a:lvl5pPr lvl="4" algn="r" rtl="0">
              <a:spcBef>
                <a:spcPts val="0"/>
              </a:spcBef>
              <a:spcAft>
                <a:spcPts val="0"/>
              </a:spcAft>
              <a:buClr>
                <a:schemeClr val="accent1"/>
              </a:buClr>
              <a:buSzPts val="1200"/>
              <a:buNone/>
              <a:defRPr sz="1600">
                <a:solidFill>
                  <a:schemeClr val="accent1"/>
                </a:solidFill>
              </a:defRPr>
            </a:lvl5pPr>
            <a:lvl6pPr lvl="5" algn="r" rtl="0">
              <a:spcBef>
                <a:spcPts val="0"/>
              </a:spcBef>
              <a:spcAft>
                <a:spcPts val="0"/>
              </a:spcAft>
              <a:buClr>
                <a:schemeClr val="accent1"/>
              </a:buClr>
              <a:buSzPts val="1200"/>
              <a:buNone/>
              <a:defRPr sz="1600">
                <a:solidFill>
                  <a:schemeClr val="accent1"/>
                </a:solidFill>
              </a:defRPr>
            </a:lvl6pPr>
            <a:lvl7pPr lvl="6" algn="r" rtl="0">
              <a:spcBef>
                <a:spcPts val="0"/>
              </a:spcBef>
              <a:spcAft>
                <a:spcPts val="0"/>
              </a:spcAft>
              <a:buClr>
                <a:schemeClr val="accent1"/>
              </a:buClr>
              <a:buSzPts val="1200"/>
              <a:buNone/>
              <a:defRPr sz="1600">
                <a:solidFill>
                  <a:schemeClr val="accent1"/>
                </a:solidFill>
              </a:defRPr>
            </a:lvl7pPr>
            <a:lvl8pPr lvl="7" algn="r" rtl="0">
              <a:spcBef>
                <a:spcPts val="0"/>
              </a:spcBef>
              <a:spcAft>
                <a:spcPts val="0"/>
              </a:spcAft>
              <a:buClr>
                <a:schemeClr val="accent1"/>
              </a:buClr>
              <a:buSzPts val="1200"/>
              <a:buNone/>
              <a:defRPr sz="1600">
                <a:solidFill>
                  <a:schemeClr val="accent1"/>
                </a:solidFill>
              </a:defRPr>
            </a:lvl8pPr>
            <a:lvl9pPr lvl="8" algn="r" rtl="0">
              <a:spcBef>
                <a:spcPts val="0"/>
              </a:spcBef>
              <a:spcAft>
                <a:spcPts val="0"/>
              </a:spcAft>
              <a:buClr>
                <a:schemeClr val="accent1"/>
              </a:buClr>
              <a:buSzPts val="1200"/>
              <a:buNone/>
              <a:defRPr sz="1600">
                <a:solidFill>
                  <a:schemeClr val="accent1"/>
                </a:solidFill>
              </a:defRPr>
            </a:lvl9pPr>
          </a:lstStyle>
          <a:p>
            <a:endParaRPr/>
          </a:p>
        </p:txBody>
      </p:sp>
      <p:sp>
        <p:nvSpPr>
          <p:cNvPr id="198" name="Google Shape;198;p31"/>
          <p:cNvSpPr/>
          <p:nvPr/>
        </p:nvSpPr>
        <p:spPr>
          <a:xfrm>
            <a:off x="5923233" y="-7375000"/>
            <a:ext cx="11390800" cy="11390800"/>
          </a:xfrm>
          <a:prstGeom prst="diamond">
            <a:avLst/>
          </a:prstGeom>
          <a:solidFill>
            <a:srgbClr val="CFE2F3">
              <a:alpha val="9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9" name="Google Shape;199;p31"/>
          <p:cNvSpPr/>
          <p:nvPr/>
        </p:nvSpPr>
        <p:spPr>
          <a:xfrm>
            <a:off x="-8865867" y="164867"/>
            <a:ext cx="11390800" cy="11390800"/>
          </a:xfrm>
          <a:prstGeom prst="diamond">
            <a:avLst/>
          </a:prstGeom>
          <a:solidFill>
            <a:srgbClr val="CFE2F3">
              <a:alpha val="9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775900" y="4522195"/>
            <a:ext cx="5502000" cy="176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9603187"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0" name="Google Shape;40;p3"/>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41" name="Google Shape;41;p3"/>
          <p:cNvGrpSpPr/>
          <p:nvPr/>
        </p:nvGrpSpPr>
        <p:grpSpPr>
          <a:xfrm>
            <a:off x="11018243" y="-579154"/>
            <a:ext cx="251848" cy="1575375"/>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45" name="Google Shape;45;p3"/>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46" name="Google Shape;46;p3"/>
          <p:cNvGrpSpPr/>
          <p:nvPr/>
        </p:nvGrpSpPr>
        <p:grpSpPr>
          <a:xfrm>
            <a:off x="4858531" y="-581597"/>
            <a:ext cx="177669" cy="2603169"/>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49" name="Google Shape;49;p3"/>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50" name="Google Shape;50;p3"/>
          <p:cNvGrpSpPr/>
          <p:nvPr/>
        </p:nvGrpSpPr>
        <p:grpSpPr>
          <a:xfrm>
            <a:off x="10677462" y="2811881"/>
            <a:ext cx="265335" cy="2853025"/>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53" name="Google Shape;53;p3"/>
          <p:cNvGrpSpPr/>
          <p:nvPr/>
        </p:nvGrpSpPr>
        <p:grpSpPr>
          <a:xfrm>
            <a:off x="694662" y="1455398"/>
            <a:ext cx="265335" cy="2853025"/>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56" name="Google Shape;56;p3"/>
          <p:cNvSpPr txBox="1">
            <a:spLocks noGrp="1"/>
          </p:cNvSpPr>
          <p:nvPr>
            <p:ph type="ctrTitle"/>
          </p:nvPr>
        </p:nvSpPr>
        <p:spPr>
          <a:xfrm>
            <a:off x="2708383" y="2323700"/>
            <a:ext cx="3496000" cy="111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6400">
                <a:solidFill>
                  <a:schemeClr val="lt1"/>
                </a:solidFill>
              </a:defRPr>
            </a:lvl1pPr>
            <a:lvl2pPr lvl="1" rtl="0">
              <a:spcBef>
                <a:spcPts val="0"/>
              </a:spcBef>
              <a:spcAft>
                <a:spcPts val="0"/>
              </a:spcAft>
              <a:buClr>
                <a:srgbClr val="000000"/>
              </a:buClr>
              <a:buSzPts val="1200"/>
              <a:buNone/>
              <a:defRPr sz="1600">
                <a:solidFill>
                  <a:srgbClr val="000000"/>
                </a:solidFill>
              </a:defRPr>
            </a:lvl2pPr>
            <a:lvl3pPr lvl="2" rtl="0">
              <a:spcBef>
                <a:spcPts val="0"/>
              </a:spcBef>
              <a:spcAft>
                <a:spcPts val="0"/>
              </a:spcAft>
              <a:buClr>
                <a:srgbClr val="000000"/>
              </a:buClr>
              <a:buSzPts val="1200"/>
              <a:buNone/>
              <a:defRPr sz="1600">
                <a:solidFill>
                  <a:srgbClr val="000000"/>
                </a:solidFill>
              </a:defRPr>
            </a:lvl3pPr>
            <a:lvl4pPr lvl="3" rtl="0">
              <a:spcBef>
                <a:spcPts val="0"/>
              </a:spcBef>
              <a:spcAft>
                <a:spcPts val="0"/>
              </a:spcAft>
              <a:buClr>
                <a:srgbClr val="000000"/>
              </a:buClr>
              <a:buSzPts val="1200"/>
              <a:buNone/>
              <a:defRPr sz="1600">
                <a:solidFill>
                  <a:srgbClr val="000000"/>
                </a:solidFill>
              </a:defRPr>
            </a:lvl4pPr>
            <a:lvl5pPr lvl="4" rtl="0">
              <a:spcBef>
                <a:spcPts val="0"/>
              </a:spcBef>
              <a:spcAft>
                <a:spcPts val="0"/>
              </a:spcAft>
              <a:buClr>
                <a:srgbClr val="000000"/>
              </a:buClr>
              <a:buSzPts val="1200"/>
              <a:buNone/>
              <a:defRPr sz="1600">
                <a:solidFill>
                  <a:srgbClr val="000000"/>
                </a:solidFill>
              </a:defRPr>
            </a:lvl5pPr>
            <a:lvl6pPr lvl="5" rtl="0">
              <a:spcBef>
                <a:spcPts val="0"/>
              </a:spcBef>
              <a:spcAft>
                <a:spcPts val="0"/>
              </a:spcAft>
              <a:buClr>
                <a:srgbClr val="000000"/>
              </a:buClr>
              <a:buSzPts val="1200"/>
              <a:buNone/>
              <a:defRPr sz="1600">
                <a:solidFill>
                  <a:srgbClr val="000000"/>
                </a:solidFill>
              </a:defRPr>
            </a:lvl6pPr>
            <a:lvl7pPr lvl="6" rtl="0">
              <a:spcBef>
                <a:spcPts val="0"/>
              </a:spcBef>
              <a:spcAft>
                <a:spcPts val="0"/>
              </a:spcAft>
              <a:buClr>
                <a:srgbClr val="000000"/>
              </a:buClr>
              <a:buSzPts val="1200"/>
              <a:buNone/>
              <a:defRPr sz="1600">
                <a:solidFill>
                  <a:srgbClr val="000000"/>
                </a:solidFill>
              </a:defRPr>
            </a:lvl7pPr>
            <a:lvl8pPr lvl="7" rtl="0">
              <a:spcBef>
                <a:spcPts val="0"/>
              </a:spcBef>
              <a:spcAft>
                <a:spcPts val="0"/>
              </a:spcAft>
              <a:buClr>
                <a:srgbClr val="000000"/>
              </a:buClr>
              <a:buSzPts val="1200"/>
              <a:buNone/>
              <a:defRPr sz="1600">
                <a:solidFill>
                  <a:srgbClr val="000000"/>
                </a:solidFill>
              </a:defRPr>
            </a:lvl8pPr>
            <a:lvl9pPr lvl="8" rtl="0">
              <a:spcBef>
                <a:spcPts val="0"/>
              </a:spcBef>
              <a:spcAft>
                <a:spcPts val="0"/>
              </a:spcAft>
              <a:buClr>
                <a:srgbClr val="000000"/>
              </a:buClr>
              <a:buSzPts val="1200"/>
              <a:buNone/>
              <a:defRPr sz="1600">
                <a:solidFill>
                  <a:srgbClr val="000000"/>
                </a:solidFill>
              </a:defRPr>
            </a:lvl9pPr>
          </a:lstStyle>
          <a:p>
            <a:endParaRPr/>
          </a:p>
        </p:txBody>
      </p:sp>
      <p:sp>
        <p:nvSpPr>
          <p:cNvPr id="57" name="Google Shape;57;p3"/>
          <p:cNvSpPr txBox="1">
            <a:spLocks noGrp="1"/>
          </p:cNvSpPr>
          <p:nvPr>
            <p:ph type="subTitle" idx="1"/>
          </p:nvPr>
        </p:nvSpPr>
        <p:spPr>
          <a:xfrm>
            <a:off x="2388783" y="3223267"/>
            <a:ext cx="4135200" cy="13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58" name="Google Shape;58;p3"/>
          <p:cNvSpPr txBox="1">
            <a:spLocks noGrp="1"/>
          </p:cNvSpPr>
          <p:nvPr>
            <p:ph type="title" idx="2" hasCustomPrompt="1"/>
          </p:nvPr>
        </p:nvSpPr>
        <p:spPr>
          <a:xfrm>
            <a:off x="7779867" y="2829633"/>
            <a:ext cx="1308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8000"/>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825100" y="2238900"/>
            <a:ext cx="4712400" cy="27868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61" name="Google Shape;61;p4"/>
          <p:cNvSpPr txBox="1">
            <a:spLocks noGrp="1"/>
          </p:cNvSpPr>
          <p:nvPr>
            <p:ph type="ctrTitle"/>
          </p:nvPr>
        </p:nvSpPr>
        <p:spPr>
          <a:xfrm>
            <a:off x="825100" y="548900"/>
            <a:ext cx="3582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
        <p:nvSpPr>
          <p:cNvPr id="62" name="Google Shape;62;p4"/>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3" name="Google Shape;63;p4"/>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4" name="Google Shape;64;p4"/>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5" name="Google Shape;65;p4"/>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66" name="Google Shape;66;p4"/>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67" name="Google Shape;67;p4"/>
          <p:cNvGrpSpPr/>
          <p:nvPr/>
        </p:nvGrpSpPr>
        <p:grpSpPr>
          <a:xfrm>
            <a:off x="10864696" y="4006124"/>
            <a:ext cx="130745" cy="1530128"/>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70" name="Google Shape;70;p4"/>
          <p:cNvGrpSpPr/>
          <p:nvPr/>
        </p:nvGrpSpPr>
        <p:grpSpPr>
          <a:xfrm>
            <a:off x="375228" y="5025685"/>
            <a:ext cx="161563" cy="1013993"/>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73" name="Google Shape;73;p4"/>
          <p:cNvGrpSpPr/>
          <p:nvPr/>
        </p:nvGrpSpPr>
        <p:grpSpPr>
          <a:xfrm>
            <a:off x="11379653" y="5426177"/>
            <a:ext cx="76799" cy="1109065"/>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76" name="Google Shape;76;p4"/>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77" name="Google Shape;77;p4"/>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
        <p:nvSpPr>
          <p:cNvPr id="95" name="Google Shape;95;p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96" name="Google Shape;96;p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97" name="Google Shape;97;p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98" name="Google Shape;98;p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99" name="Google Shape;99;p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0" name="Google Shape;100;p6"/>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1" name="Google Shape;101;p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2" name="Google Shape;102;p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3" name="Google Shape;103;p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4" name="Google Shape;104;p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171" name="Google Shape;171;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72" name="Google Shape;172;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4091567" y="4100433"/>
            <a:ext cx="4074400" cy="7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3200">
                <a:solidFill>
                  <a:schemeClr val="accen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77" name="Google Shape;177;p11"/>
          <p:cNvSpPr txBox="1">
            <a:spLocks noGrp="1"/>
          </p:cNvSpPr>
          <p:nvPr>
            <p:ph type="subTitle" idx="1"/>
          </p:nvPr>
        </p:nvSpPr>
        <p:spPr>
          <a:xfrm>
            <a:off x="3110667" y="2398767"/>
            <a:ext cx="5970800" cy="105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8" name="Google Shape;178;p11"/>
          <p:cNvSpPr/>
          <p:nvPr/>
        </p:nvSpPr>
        <p:spPr>
          <a:xfrm>
            <a:off x="2161559" y="38541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79" name="Google Shape;179;p11"/>
          <p:cNvSpPr/>
          <p:nvPr/>
        </p:nvSpPr>
        <p:spPr>
          <a:xfrm>
            <a:off x="1651653" y="2809179"/>
            <a:ext cx="161912" cy="161912"/>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80" name="Google Shape;180;p11"/>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81" name="Google Shape;181;p11"/>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82" name="Google Shape;182;p11"/>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83" name="Google Shape;183;p11"/>
          <p:cNvGrpSpPr/>
          <p:nvPr/>
        </p:nvGrpSpPr>
        <p:grpSpPr>
          <a:xfrm>
            <a:off x="10956009" y="4769030"/>
            <a:ext cx="251848" cy="1575375"/>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87" name="Google Shape;187;p11"/>
          <p:cNvSpPr/>
          <p:nvPr/>
        </p:nvSpPr>
        <p:spPr>
          <a:xfrm>
            <a:off x="11625061" y="1553176"/>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88" name="Google Shape;188;p11"/>
          <p:cNvGrpSpPr/>
          <p:nvPr/>
        </p:nvGrpSpPr>
        <p:grpSpPr>
          <a:xfrm>
            <a:off x="10025796" y="4324424"/>
            <a:ext cx="130745" cy="1530128"/>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91" name="Google Shape;191;p11"/>
          <p:cNvGrpSpPr/>
          <p:nvPr/>
        </p:nvGrpSpPr>
        <p:grpSpPr>
          <a:xfrm>
            <a:off x="1074428" y="3938218"/>
            <a:ext cx="161563" cy="1013993"/>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194" name="Google Shape;194;p11"/>
          <p:cNvGrpSpPr/>
          <p:nvPr/>
        </p:nvGrpSpPr>
        <p:grpSpPr>
          <a:xfrm>
            <a:off x="334156" y="3203068"/>
            <a:ext cx="251533" cy="3291139"/>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199" name="Google Shape;199;p11"/>
          <p:cNvSpPr/>
          <p:nvPr/>
        </p:nvSpPr>
        <p:spPr>
          <a:xfrm>
            <a:off x="11076286" y="-511969"/>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00" name="Google Shape;200;p11"/>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01" name="Google Shape;201;p11"/>
          <p:cNvGrpSpPr/>
          <p:nvPr/>
        </p:nvGrpSpPr>
        <p:grpSpPr>
          <a:xfrm>
            <a:off x="2718253" y="231877"/>
            <a:ext cx="76799" cy="1109065"/>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204" name="Google Shape;204;p11"/>
          <p:cNvSpPr/>
          <p:nvPr/>
        </p:nvSpPr>
        <p:spPr>
          <a:xfrm>
            <a:off x="10109787" y="2446045"/>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05" name="Google Shape;205;p11"/>
          <p:cNvGrpSpPr/>
          <p:nvPr/>
        </p:nvGrpSpPr>
        <p:grpSpPr>
          <a:xfrm>
            <a:off x="6560227" y="-661988"/>
            <a:ext cx="251848" cy="1575375"/>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209" name="Google Shape;209;p11"/>
          <p:cNvSpPr/>
          <p:nvPr/>
        </p:nvSpPr>
        <p:spPr>
          <a:xfrm>
            <a:off x="9446406" y="732763"/>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10" name="Google Shape;210;p11"/>
          <p:cNvGrpSpPr/>
          <p:nvPr/>
        </p:nvGrpSpPr>
        <p:grpSpPr>
          <a:xfrm>
            <a:off x="4040628" y="-298465"/>
            <a:ext cx="161563" cy="1013993"/>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grpSp>
        <p:nvGrpSpPr>
          <p:cNvPr id="213" name="Google Shape;213;p11"/>
          <p:cNvGrpSpPr/>
          <p:nvPr/>
        </p:nvGrpSpPr>
        <p:grpSpPr>
          <a:xfrm>
            <a:off x="3075057" y="3425629"/>
            <a:ext cx="265649" cy="3771913"/>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8572036"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58" name="Google Shape;258;p13"/>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59" name="Google Shape;259;p13"/>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0" name="Google Shape;260;p13"/>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1" name="Google Shape;261;p13"/>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2" name="Google Shape;262;p13"/>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3" name="Google Shape;263;p13"/>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4" name="Google Shape;264;p13"/>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5" name="Google Shape;265;p13"/>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6" name="Google Shape;266;p13"/>
          <p:cNvSpPr/>
          <p:nvPr/>
        </p:nvSpPr>
        <p:spPr>
          <a:xfrm>
            <a:off x="381000" y="60568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7" name="Google Shape;267;p13"/>
          <p:cNvSpPr/>
          <p:nvPr/>
        </p:nvSpPr>
        <p:spPr>
          <a:xfrm>
            <a:off x="585534" y="6404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68" name="Google Shape;268;p13"/>
          <p:cNvSpPr txBox="1">
            <a:spLocks noGrp="1"/>
          </p:cNvSpPr>
          <p:nvPr>
            <p:ph type="ctrTitle"/>
          </p:nvPr>
        </p:nvSpPr>
        <p:spPr>
          <a:xfrm>
            <a:off x="1294419" y="4529067"/>
            <a:ext cx="2870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1294419"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70" name="Google Shape;270;p13"/>
          <p:cNvSpPr txBox="1">
            <a:spLocks noGrp="1"/>
          </p:cNvSpPr>
          <p:nvPr>
            <p:ph type="title" idx="3" hasCustomPrompt="1"/>
          </p:nvPr>
        </p:nvSpPr>
        <p:spPr>
          <a:xfrm>
            <a:off x="1294419"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2"/>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4920464" y="4529067"/>
            <a:ext cx="18488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4920455"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73" name="Google Shape;273;p13"/>
          <p:cNvSpPr txBox="1">
            <a:spLocks noGrp="1"/>
          </p:cNvSpPr>
          <p:nvPr>
            <p:ph type="title" idx="6" hasCustomPrompt="1"/>
          </p:nvPr>
        </p:nvSpPr>
        <p:spPr>
          <a:xfrm>
            <a:off x="4920455"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3"/>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825100" y="548900"/>
            <a:ext cx="6101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
        <p:nvSpPr>
          <p:cNvPr id="275" name="Google Shape;275;p13"/>
          <p:cNvSpPr txBox="1">
            <a:spLocks noGrp="1"/>
          </p:cNvSpPr>
          <p:nvPr>
            <p:ph type="ctrTitle" idx="8"/>
          </p:nvPr>
        </p:nvSpPr>
        <p:spPr>
          <a:xfrm>
            <a:off x="8571248" y="450365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8571248"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1"/>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8572036" y="45290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6261975" y="1820105"/>
            <a:ext cx="35408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6261975" y="2446855"/>
            <a:ext cx="4052400" cy="12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81" name="Google Shape;281;p14"/>
          <p:cNvSpPr txBox="1">
            <a:spLocks noGrp="1"/>
          </p:cNvSpPr>
          <p:nvPr>
            <p:ph type="ctrTitle" idx="2"/>
          </p:nvPr>
        </p:nvSpPr>
        <p:spPr>
          <a:xfrm>
            <a:off x="2533533" y="4170589"/>
            <a:ext cx="32972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778500" y="4797853"/>
            <a:ext cx="4052400" cy="1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endParaRPr/>
          </a:p>
        </p:txBody>
      </p:sp>
      <p:sp>
        <p:nvSpPr>
          <p:cNvPr id="283" name="Google Shape;283;p14"/>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84" name="Google Shape;284;p14"/>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85" name="Google Shape;285;p14"/>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86" name="Google Shape;286;p14"/>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87" name="Google Shape;287;p14"/>
          <p:cNvGrpSpPr/>
          <p:nvPr/>
        </p:nvGrpSpPr>
        <p:grpSpPr>
          <a:xfrm>
            <a:off x="8834845" y="-219415"/>
            <a:ext cx="161563" cy="1013993"/>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89"/>
            </a:p>
          </p:txBody>
        </p:sp>
      </p:grpSp>
      <p:sp>
        <p:nvSpPr>
          <p:cNvPr id="290" name="Google Shape;290;p14"/>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91" name="Google Shape;291;p14"/>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92" name="Google Shape;292;p14"/>
          <p:cNvSpPr txBox="1">
            <a:spLocks noGrp="1"/>
          </p:cNvSpPr>
          <p:nvPr>
            <p:ph type="ctrTitle" idx="4"/>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796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Font typeface="Livvic Light"/>
              <a:buChar char="●"/>
              <a:defRPr sz="1600"/>
            </a:lvl1pPr>
            <a:lvl2pPr marL="1219170" lvl="1" indent="-389457" rtl="0">
              <a:spcBef>
                <a:spcPts val="2133"/>
              </a:spcBef>
              <a:spcAft>
                <a:spcPts val="0"/>
              </a:spcAft>
              <a:buSzPts val="1000"/>
              <a:buFont typeface="Nunito Light"/>
              <a:buChar char="○"/>
              <a:defRPr/>
            </a:lvl2pPr>
            <a:lvl3pPr marL="1828754" lvl="2" indent="-389457" rtl="0">
              <a:spcBef>
                <a:spcPts val="2133"/>
              </a:spcBef>
              <a:spcAft>
                <a:spcPts val="0"/>
              </a:spcAft>
              <a:buSzPts val="1000"/>
              <a:buFont typeface="Nunito Light"/>
              <a:buChar char="■"/>
              <a:defRPr/>
            </a:lvl3pPr>
            <a:lvl4pPr marL="2438339" lvl="3" indent="-389457" rtl="0">
              <a:spcBef>
                <a:spcPts val="2133"/>
              </a:spcBef>
              <a:spcAft>
                <a:spcPts val="0"/>
              </a:spcAft>
              <a:buSzPts val="1000"/>
              <a:buFont typeface="Nunito Light"/>
              <a:buChar char="●"/>
              <a:defRPr/>
            </a:lvl4pPr>
            <a:lvl5pPr marL="3047924" lvl="4" indent="-389457" rtl="0">
              <a:spcBef>
                <a:spcPts val="2133"/>
              </a:spcBef>
              <a:spcAft>
                <a:spcPts val="0"/>
              </a:spcAft>
              <a:buSzPts val="1000"/>
              <a:buFont typeface="Nunito Light"/>
              <a:buChar char="○"/>
              <a:defRPr/>
            </a:lvl5pPr>
            <a:lvl6pPr marL="3657509" lvl="5" indent="-389457" rtl="0">
              <a:spcBef>
                <a:spcPts val="2133"/>
              </a:spcBef>
              <a:spcAft>
                <a:spcPts val="0"/>
              </a:spcAft>
              <a:buSzPts val="1000"/>
              <a:buFont typeface="Nunito Light"/>
              <a:buChar char="■"/>
              <a:defRPr/>
            </a:lvl6pPr>
            <a:lvl7pPr marL="4267093" lvl="6" indent="-389457" rtl="0">
              <a:spcBef>
                <a:spcPts val="2133"/>
              </a:spcBef>
              <a:spcAft>
                <a:spcPts val="0"/>
              </a:spcAft>
              <a:buSzPts val="1000"/>
              <a:buFont typeface="Nunito Light"/>
              <a:buChar char="●"/>
              <a:defRPr/>
            </a:lvl7pPr>
            <a:lvl8pPr marL="4876678" lvl="7" indent="-389457" rtl="0">
              <a:spcBef>
                <a:spcPts val="2133"/>
              </a:spcBef>
              <a:spcAft>
                <a:spcPts val="0"/>
              </a:spcAft>
              <a:buSzPts val="1000"/>
              <a:buFont typeface="Nunito Light"/>
              <a:buChar char="○"/>
              <a:defRPr/>
            </a:lvl8pPr>
            <a:lvl9pPr marL="5486263" lvl="8" indent="-389457" rtl="0">
              <a:spcBef>
                <a:spcPts val="2133"/>
              </a:spcBef>
              <a:spcAft>
                <a:spcPts val="2133"/>
              </a:spcAft>
              <a:buSzPts val="1000"/>
              <a:buFont typeface="Nunito Light"/>
              <a:buChar char="■"/>
              <a:defRPr/>
            </a:lvl9pPr>
          </a:lstStyle>
          <a:p>
            <a:endParaRPr/>
          </a:p>
        </p:txBody>
      </p:sp>
      <p:sp>
        <p:nvSpPr>
          <p:cNvPr id="411" name="Google Shape;411;p20"/>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
        <p:nvSpPr>
          <p:cNvPr id="412" name="Google Shape;412;p20"/>
          <p:cNvSpPr txBox="1">
            <a:spLocks noGrp="1"/>
          </p:cNvSpPr>
          <p:nvPr>
            <p:ph type="body" idx="2"/>
          </p:nvPr>
        </p:nvSpPr>
        <p:spPr>
          <a:xfrm>
            <a:off x="6253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rgbClr val="EC5D37"/>
              </a:buClr>
              <a:buSzPts val="1000"/>
              <a:buFont typeface="Livvic Light"/>
              <a:buChar char="●"/>
              <a:defRPr sz="1600"/>
            </a:lvl1pPr>
            <a:lvl2pPr marL="1219170" lvl="1" indent="-389457" rtl="0">
              <a:spcBef>
                <a:spcPts val="2133"/>
              </a:spcBef>
              <a:spcAft>
                <a:spcPts val="0"/>
              </a:spcAft>
              <a:buClr>
                <a:srgbClr val="FFC800"/>
              </a:buClr>
              <a:buSzPts val="1000"/>
              <a:buFont typeface="Nunito Light"/>
              <a:buChar char="○"/>
              <a:defRPr/>
            </a:lvl2pPr>
            <a:lvl3pPr marL="1828754" lvl="2" indent="-389457" rtl="0">
              <a:spcBef>
                <a:spcPts val="2133"/>
              </a:spcBef>
              <a:spcAft>
                <a:spcPts val="0"/>
              </a:spcAft>
              <a:buClr>
                <a:srgbClr val="FFC800"/>
              </a:buClr>
              <a:buSzPts val="1000"/>
              <a:buFont typeface="Nunito Light"/>
              <a:buChar char="■"/>
              <a:defRPr/>
            </a:lvl3pPr>
            <a:lvl4pPr marL="2438339" lvl="3" indent="-389457" rtl="0">
              <a:spcBef>
                <a:spcPts val="2133"/>
              </a:spcBef>
              <a:spcAft>
                <a:spcPts val="0"/>
              </a:spcAft>
              <a:buClr>
                <a:srgbClr val="FFC800"/>
              </a:buClr>
              <a:buSzPts val="1000"/>
              <a:buFont typeface="Nunito Light"/>
              <a:buChar char="●"/>
              <a:defRPr/>
            </a:lvl4pPr>
            <a:lvl5pPr marL="3047924" lvl="4" indent="-389457" rtl="0">
              <a:spcBef>
                <a:spcPts val="2133"/>
              </a:spcBef>
              <a:spcAft>
                <a:spcPts val="0"/>
              </a:spcAft>
              <a:buClr>
                <a:srgbClr val="434343"/>
              </a:buClr>
              <a:buSzPts val="1000"/>
              <a:buFont typeface="Nunito Light"/>
              <a:buChar char="○"/>
              <a:defRPr/>
            </a:lvl5pPr>
            <a:lvl6pPr marL="3657509" lvl="5" indent="-389457" rtl="0">
              <a:spcBef>
                <a:spcPts val="2133"/>
              </a:spcBef>
              <a:spcAft>
                <a:spcPts val="0"/>
              </a:spcAft>
              <a:buClr>
                <a:srgbClr val="434343"/>
              </a:buClr>
              <a:buSzPts val="1000"/>
              <a:buFont typeface="Nunito Light"/>
              <a:buChar char="■"/>
              <a:defRPr/>
            </a:lvl6pPr>
            <a:lvl7pPr marL="4267093" lvl="6" indent="-389457" rtl="0">
              <a:spcBef>
                <a:spcPts val="2133"/>
              </a:spcBef>
              <a:spcAft>
                <a:spcPts val="0"/>
              </a:spcAft>
              <a:buClr>
                <a:srgbClr val="434343"/>
              </a:buClr>
              <a:buSzPts val="1000"/>
              <a:buFont typeface="Nunito Light"/>
              <a:buChar char="●"/>
              <a:defRPr/>
            </a:lvl7pPr>
            <a:lvl8pPr marL="4876678" lvl="7" indent="-389457" rtl="0">
              <a:spcBef>
                <a:spcPts val="2133"/>
              </a:spcBef>
              <a:spcAft>
                <a:spcPts val="0"/>
              </a:spcAft>
              <a:buClr>
                <a:srgbClr val="434343"/>
              </a:buClr>
              <a:buSzPts val="1000"/>
              <a:buFont typeface="Nunito Light"/>
              <a:buChar char="○"/>
              <a:defRPr/>
            </a:lvl8pPr>
            <a:lvl9pPr marL="5486263" lvl="8" indent="-389457" rtl="0">
              <a:spcBef>
                <a:spcPts val="2133"/>
              </a:spcBef>
              <a:spcAft>
                <a:spcPts val="2133"/>
              </a:spcAft>
              <a:buClr>
                <a:srgbClr val="434343"/>
              </a:buClr>
              <a:buSzPts val="1000"/>
              <a:buFont typeface="Nunito Light"/>
              <a:buChar char="■"/>
              <a:defRPr/>
            </a:lvl9pPr>
          </a:lstStyle>
          <a:p>
            <a:endParaRPr/>
          </a:p>
        </p:txBody>
      </p:sp>
      <p:sp>
        <p:nvSpPr>
          <p:cNvPr id="413" name="Google Shape;413;p20"/>
          <p:cNvSpPr/>
          <p:nvPr/>
        </p:nvSpPr>
        <p:spPr>
          <a:xfrm>
            <a:off x="11773233" y="1498268"/>
            <a:ext cx="144867" cy="144833"/>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4" name="Google Shape;414;p20"/>
          <p:cNvSpPr/>
          <p:nvPr/>
        </p:nvSpPr>
        <p:spPr>
          <a:xfrm>
            <a:off x="12208333" y="1787267"/>
            <a:ext cx="148600" cy="147967"/>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5" name="Google Shape;415;p20"/>
          <p:cNvSpPr/>
          <p:nvPr/>
        </p:nvSpPr>
        <p:spPr>
          <a:xfrm>
            <a:off x="7746468" y="285868"/>
            <a:ext cx="144833" cy="144833"/>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6" name="Google Shape;416;p20"/>
          <p:cNvSpPr/>
          <p:nvPr/>
        </p:nvSpPr>
        <p:spPr>
          <a:xfrm>
            <a:off x="9439734" y="560118"/>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7" name="Google Shape;417;p20"/>
          <p:cNvSpPr/>
          <p:nvPr/>
        </p:nvSpPr>
        <p:spPr>
          <a:xfrm>
            <a:off x="10603601" y="371351"/>
            <a:ext cx="59967" cy="59333"/>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8" name="Google Shape;418;p20"/>
          <p:cNvSpPr/>
          <p:nvPr/>
        </p:nvSpPr>
        <p:spPr>
          <a:xfrm>
            <a:off x="9829934" y="-92433"/>
            <a:ext cx="207900" cy="207900"/>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19" name="Google Shape;419;p20"/>
          <p:cNvSpPr/>
          <p:nvPr/>
        </p:nvSpPr>
        <p:spPr>
          <a:xfrm>
            <a:off x="11285701" y="473400"/>
            <a:ext cx="207900" cy="208533"/>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20" name="Google Shape;420;p20"/>
          <p:cNvSpPr/>
          <p:nvPr/>
        </p:nvSpPr>
        <p:spPr>
          <a:xfrm>
            <a:off x="9685701" y="809818"/>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21" name="Google Shape;421;p20"/>
          <p:cNvSpPr/>
          <p:nvPr/>
        </p:nvSpPr>
        <p:spPr>
          <a:xfrm>
            <a:off x="8398467" y="1210167"/>
            <a:ext cx="207900" cy="207867"/>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22" name="Google Shape;422;p20"/>
          <p:cNvSpPr/>
          <p:nvPr/>
        </p:nvSpPr>
        <p:spPr>
          <a:xfrm>
            <a:off x="-110666" y="6053951"/>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423" name="Google Shape;423;p20"/>
          <p:cNvSpPr/>
          <p:nvPr/>
        </p:nvSpPr>
        <p:spPr>
          <a:xfrm>
            <a:off x="135301" y="6303651"/>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59" r:id="rId7"/>
    <p:sldLayoutId id="2147483660" r:id="rId8"/>
    <p:sldLayoutId id="2147483666" r:id="rId9"/>
    <p:sldLayoutId id="2147483667" r:id="rId10"/>
    <p:sldLayoutId id="214748366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1pPr>
            <a:lvl2pPr lvl="1">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2pPr>
            <a:lvl3pPr lvl="2">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3pPr>
            <a:lvl4pPr lvl="3">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4pPr>
            <a:lvl5pPr lvl="4">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5pPr>
            <a:lvl6pPr lvl="5">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6pPr>
            <a:lvl7pPr lvl="6">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7pPr>
            <a:lvl8pPr lvl="7">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8pPr>
            <a:lvl9pPr lvl="8">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 id="214748370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1pPr>
            <a:lvl2pPr lvl="1">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2pPr>
            <a:lvl3pPr lvl="2">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3pPr>
            <a:lvl4pPr lvl="3">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4pPr>
            <a:lvl5pPr lvl="4">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5pPr>
            <a:lvl6pPr lvl="5">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6pPr>
            <a:lvl7pPr lvl="6">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7pPr>
            <a:lvl8pPr lvl="7">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8pPr>
            <a:lvl9pPr lvl="8">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7" Type="http://schemas.openxmlformats.org/officeDocument/2006/relationships/image" Target="../media/image22.tmp"/><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19.tm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tmp"/></Relationships>
</file>

<file path=ppt/slides/_rels/slide1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7.tmp"/></Relationships>
</file>

<file path=ppt/slides/_rels/slide16.xml.rels><?xml version="1.0" encoding="UTF-8" standalone="yes"?>
<Relationships xmlns="http://schemas.openxmlformats.org/package/2006/relationships"><Relationship Id="rId8" Type="http://schemas.openxmlformats.org/officeDocument/2006/relationships/image" Target="../media/image33.tmp"/><Relationship Id="rId3" Type="http://schemas.openxmlformats.org/officeDocument/2006/relationships/image" Target="../media/image28.tmp"/><Relationship Id="rId7" Type="http://schemas.openxmlformats.org/officeDocument/2006/relationships/image" Target="../media/image32.tmp"/><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1.tmp"/><Relationship Id="rId5" Type="http://schemas.openxmlformats.org/officeDocument/2006/relationships/image" Target="../media/image30.tmp"/><Relationship Id="rId4" Type="http://schemas.openxmlformats.org/officeDocument/2006/relationships/image" Target="../media/image29.tmp"/></Relationships>
</file>

<file path=ppt/slides/_rels/slide1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8.xml"/><Relationship Id="rId4" Type="http://schemas.openxmlformats.org/officeDocument/2006/relationships/image" Target="../media/image40.tmp"/></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4.jpe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tm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tmp"/><Relationship Id="rId3" Type="http://schemas.openxmlformats.org/officeDocument/2006/relationships/image" Target="../media/image11.png"/><Relationship Id="rId7" Type="http://schemas.openxmlformats.org/officeDocument/2006/relationships/image" Target="../media/image15.tm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tmp"/><Relationship Id="rId5" Type="http://schemas.openxmlformats.org/officeDocument/2006/relationships/image" Target="../media/image13.tmp"/><Relationship Id="rId4" Type="http://schemas.openxmlformats.org/officeDocument/2006/relationships/image" Target="../media/image12.tm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tmp"/><Relationship Id="rId4" Type="http://schemas.openxmlformats.org/officeDocument/2006/relationships/image" Target="../media/image1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3898990" y="3630004"/>
            <a:ext cx="4394000" cy="1056800"/>
          </a:xfrm>
          <a:prstGeom prst="rect">
            <a:avLst/>
          </a:prstGeom>
        </p:spPr>
        <p:txBody>
          <a:bodyPr spcFirstLastPara="1" wrap="square" lIns="121900" tIns="121900" rIns="121900" bIns="121900" anchor="t" anchorCtr="0">
            <a:noAutofit/>
          </a:bodyPr>
          <a:lstStyle/>
          <a:p>
            <a:pPr marL="0" indent="0"/>
            <a:r>
              <a:rPr lang="en-US" dirty="0"/>
              <a:t>Mai</a:t>
            </a:r>
            <a:r>
              <a:rPr lang="en" dirty="0"/>
              <a:t> Huy Khang</a:t>
            </a:r>
            <a:endParaRPr dirty="0"/>
          </a:p>
        </p:txBody>
      </p:sp>
      <p:sp>
        <p:nvSpPr>
          <p:cNvPr id="435" name="Google Shape;435;p25"/>
          <p:cNvSpPr txBox="1">
            <a:spLocks noGrp="1"/>
          </p:cNvSpPr>
          <p:nvPr>
            <p:ph type="ctrTitle"/>
          </p:nvPr>
        </p:nvSpPr>
        <p:spPr>
          <a:xfrm>
            <a:off x="2082200" y="1002517"/>
            <a:ext cx="8027600" cy="2736800"/>
          </a:xfrm>
          <a:prstGeom prst="rect">
            <a:avLst/>
          </a:prstGeom>
        </p:spPr>
        <p:txBody>
          <a:bodyPr spcFirstLastPara="1" wrap="square" lIns="121900" tIns="121900" rIns="121900" bIns="121900" anchor="b" anchorCtr="0">
            <a:noAutofit/>
          </a:bodyPr>
          <a:lstStyle/>
          <a:p>
            <a:r>
              <a:rPr lang="en" dirty="0"/>
              <a:t>PHÂN TÍCH </a:t>
            </a:r>
            <a:r>
              <a:rPr lang="en" dirty="0">
                <a:solidFill>
                  <a:schemeClr val="accent2"/>
                </a:solidFill>
              </a:rPr>
              <a:t>DỮ LIỆU</a:t>
            </a:r>
            <a:endParaRPr dirty="0"/>
          </a:p>
        </p:txBody>
      </p:sp>
      <p:sp>
        <p:nvSpPr>
          <p:cNvPr id="436" name="Google Shape;436;p25"/>
          <p:cNvSpPr/>
          <p:nvPr/>
        </p:nvSpPr>
        <p:spPr>
          <a:xfrm>
            <a:off x="2556375" y="6287327"/>
            <a:ext cx="161912" cy="161912"/>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121900" tIns="121900" rIns="121900" bIns="121900" anchor="ctr" anchorCtr="0">
            <a:noAutofit/>
          </a:bodyPr>
          <a:lstStyle/>
          <a:p>
            <a:endParaRPr sz="2489"/>
          </a:p>
        </p:txBody>
      </p:sp>
      <p:sp>
        <p:nvSpPr>
          <p:cNvPr id="437" name="Google Shape;437;p25"/>
          <p:cNvSpPr/>
          <p:nvPr/>
        </p:nvSpPr>
        <p:spPr>
          <a:xfrm>
            <a:off x="9397259" y="4717088"/>
            <a:ext cx="77112" cy="77112"/>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endParaRPr sz="2489"/>
          </a:p>
        </p:txBody>
      </p:sp>
      <p:sp>
        <p:nvSpPr>
          <p:cNvPr id="438" name="Google Shape;438;p25"/>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endParaRPr sz="2489"/>
          </a:p>
        </p:txBody>
      </p:sp>
      <p:sp>
        <p:nvSpPr>
          <p:cNvPr id="439" name="Google Shape;439;p25"/>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endParaRPr sz="2489"/>
          </a:p>
        </p:txBody>
      </p:sp>
      <p:sp>
        <p:nvSpPr>
          <p:cNvPr id="440" name="Google Shape;440;p25"/>
          <p:cNvSpPr/>
          <p:nvPr/>
        </p:nvSpPr>
        <p:spPr>
          <a:xfrm>
            <a:off x="7959339" y="41584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endParaRPr sz="2489"/>
          </a:p>
        </p:txBody>
      </p:sp>
      <p:sp>
        <p:nvSpPr>
          <p:cNvPr id="441" name="Google Shape;441;p25"/>
          <p:cNvSpPr/>
          <p:nvPr/>
        </p:nvSpPr>
        <p:spPr>
          <a:xfrm>
            <a:off x="3898990" y="5736278"/>
            <a:ext cx="159991" cy="159991"/>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121900" tIns="121900" rIns="121900" bIns="121900" anchor="ctr" anchorCtr="0">
            <a:noAutofit/>
          </a:bodyPr>
          <a:lstStyle/>
          <a:p>
            <a:endParaRPr sz="2489"/>
          </a:p>
        </p:txBody>
      </p:sp>
      <p:grpSp>
        <p:nvGrpSpPr>
          <p:cNvPr id="442" name="Google Shape;442;p25"/>
          <p:cNvGrpSpPr/>
          <p:nvPr/>
        </p:nvGrpSpPr>
        <p:grpSpPr>
          <a:xfrm>
            <a:off x="8309752" y="4928442"/>
            <a:ext cx="161912" cy="1430863"/>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121900" tIns="121900" rIns="121900" bIns="121900" anchor="ctr" anchorCtr="0">
              <a:noAutofit/>
            </a:bodyPr>
            <a:lstStyle/>
            <a:p>
              <a:endParaRPr sz="2489"/>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grpSp>
        <p:nvGrpSpPr>
          <p:cNvPr id="445" name="Google Shape;445;p25"/>
          <p:cNvGrpSpPr/>
          <p:nvPr/>
        </p:nvGrpSpPr>
        <p:grpSpPr>
          <a:xfrm>
            <a:off x="9040731" y="450286"/>
            <a:ext cx="177669" cy="2603169"/>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121900" tIns="121900" rIns="121900" bIns="121900" anchor="ctr" anchorCtr="0">
              <a:noAutofit/>
            </a:bodyPr>
            <a:lstStyle/>
            <a:p>
              <a:endParaRPr sz="2489"/>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grpSp>
        <p:nvGrpSpPr>
          <p:cNvPr id="448" name="Google Shape;448;p25"/>
          <p:cNvGrpSpPr/>
          <p:nvPr/>
        </p:nvGrpSpPr>
        <p:grpSpPr>
          <a:xfrm>
            <a:off x="2144957" y="1706729"/>
            <a:ext cx="265649" cy="3771913"/>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sp>
        <p:nvSpPr>
          <p:cNvPr id="452" name="Google Shape;452;p25"/>
          <p:cNvSpPr/>
          <p:nvPr/>
        </p:nvSpPr>
        <p:spPr>
          <a:xfrm>
            <a:off x="3140923" y="4928438"/>
            <a:ext cx="11285" cy="3359551"/>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121900" tIns="121900" rIns="121900" bIns="121900" anchor="ctr" anchorCtr="0">
            <a:noAutofit/>
          </a:bodyPr>
          <a:lstStyle/>
          <a:p>
            <a:endParaRPr sz="2489"/>
          </a:p>
        </p:txBody>
      </p:sp>
      <p:sp>
        <p:nvSpPr>
          <p:cNvPr id="453" name="Google Shape;453;p25"/>
          <p:cNvSpPr/>
          <p:nvPr/>
        </p:nvSpPr>
        <p:spPr>
          <a:xfrm>
            <a:off x="9928802" y="4606608"/>
            <a:ext cx="11285" cy="2252128"/>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nvGrpSpPr>
          <p:cNvPr id="454" name="Google Shape;454;p25"/>
          <p:cNvGrpSpPr/>
          <p:nvPr/>
        </p:nvGrpSpPr>
        <p:grpSpPr>
          <a:xfrm>
            <a:off x="10677462" y="2811881"/>
            <a:ext cx="265335" cy="2853025"/>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121900" tIns="121900" rIns="121900" bIns="121900" anchor="ctr" anchorCtr="0">
              <a:noAutofit/>
            </a:bodyPr>
            <a:lstStyle/>
            <a:p>
              <a:endParaRPr sz="2489"/>
            </a:p>
          </p:txBody>
        </p:sp>
      </p:grpSp>
      <p:grpSp>
        <p:nvGrpSpPr>
          <p:cNvPr id="457" name="Google Shape;457;p25"/>
          <p:cNvGrpSpPr/>
          <p:nvPr/>
        </p:nvGrpSpPr>
        <p:grpSpPr>
          <a:xfrm>
            <a:off x="5963334" y="5238140"/>
            <a:ext cx="265335" cy="1156264"/>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89"/>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121900" tIns="121900" rIns="121900" bIns="121900" anchor="ctr" anchorCtr="0">
              <a:noAutofit/>
            </a:bodyPr>
            <a:lstStyle/>
            <a:p>
              <a:endParaRPr sz="2489"/>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298141" y="2656633"/>
            <a:ext cx="6342926" cy="1116400"/>
          </a:xfrm>
          <a:prstGeom prst="rect">
            <a:avLst/>
          </a:prstGeom>
        </p:spPr>
        <p:txBody>
          <a:bodyPr spcFirstLastPara="1" wrap="square" lIns="121900" tIns="121900" rIns="121900" bIns="121900" anchor="b" anchorCtr="0">
            <a:noAutofit/>
          </a:bodyPr>
          <a:lstStyle/>
          <a:p>
            <a:r>
              <a:rPr lang="en" dirty="0"/>
              <a:t>PHÂN TÍCH VẤN ĐỀ</a:t>
            </a:r>
            <a:endParaRPr dirty="0"/>
          </a:p>
        </p:txBody>
      </p:sp>
      <p:sp>
        <p:nvSpPr>
          <p:cNvPr id="688" name="Google Shape;688;p32"/>
          <p:cNvSpPr txBox="1">
            <a:spLocks noGrp="1"/>
          </p:cNvSpPr>
          <p:nvPr>
            <p:ph type="subTitle" idx="1"/>
          </p:nvPr>
        </p:nvSpPr>
        <p:spPr>
          <a:xfrm>
            <a:off x="1390280" y="3600033"/>
            <a:ext cx="4135200" cy="1398400"/>
          </a:xfrm>
          <a:prstGeom prst="rect">
            <a:avLst/>
          </a:prstGeom>
        </p:spPr>
        <p:txBody>
          <a:bodyPr spcFirstLastPara="1" wrap="square" lIns="121900" tIns="121900" rIns="121900" bIns="121900" anchor="t" anchorCtr="0">
            <a:noAutofit/>
          </a:bodyPr>
          <a:lstStyle/>
          <a:p>
            <a:pPr marL="0" indent="0" algn="l"/>
            <a:r>
              <a:rPr lang="en-US" dirty="0"/>
              <a:t>Công cụ Python, SQL và Power BI</a:t>
            </a:r>
            <a:endParaRPr dirty="0"/>
          </a:p>
        </p:txBody>
      </p:sp>
      <p:sp>
        <p:nvSpPr>
          <p:cNvPr id="689" name="Google Shape;689;p32"/>
          <p:cNvSpPr/>
          <p:nvPr/>
        </p:nvSpPr>
        <p:spPr>
          <a:xfrm>
            <a:off x="7710500" y="2491433"/>
            <a:ext cx="1446800" cy="1446800"/>
          </a:xfrm>
          <a:prstGeom prst="rect">
            <a:avLst/>
          </a:prstGeom>
          <a:solidFill>
            <a:srgbClr val="E3BE4E"/>
          </a:solidFill>
          <a:ln>
            <a:noFill/>
          </a:ln>
        </p:spPr>
        <p:txBody>
          <a:bodyPr spcFirstLastPara="1" wrap="square" lIns="121900" tIns="121900" rIns="121900" bIns="121900" anchor="ctr" anchorCtr="0">
            <a:noAutofit/>
          </a:bodyPr>
          <a:lstStyle/>
          <a:p>
            <a:endParaRPr sz="2489">
              <a:solidFill>
                <a:srgbClr val="E3BE4E"/>
              </a:solidFill>
            </a:endParaRPr>
          </a:p>
        </p:txBody>
      </p:sp>
      <p:sp>
        <p:nvSpPr>
          <p:cNvPr id="690" name="Google Shape;690;p32"/>
          <p:cNvSpPr txBox="1">
            <a:spLocks noGrp="1"/>
          </p:cNvSpPr>
          <p:nvPr>
            <p:ph type="title" idx="2"/>
          </p:nvPr>
        </p:nvSpPr>
        <p:spPr>
          <a:xfrm>
            <a:off x="7779867" y="2829633"/>
            <a:ext cx="1308000" cy="770400"/>
          </a:xfrm>
          <a:prstGeom prst="rect">
            <a:avLst/>
          </a:prstGeom>
        </p:spPr>
        <p:txBody>
          <a:bodyPr spcFirstLastPara="1" wrap="square" lIns="121900" tIns="121900" rIns="121900" bIns="121900" anchor="ctr" anchorCtr="0">
            <a:noAutofit/>
          </a:bodyPr>
          <a:lstStyle/>
          <a:p>
            <a:r>
              <a:rPr lang="en" dirty="0">
                <a:solidFill>
                  <a:schemeClr val="dk2"/>
                </a:solidFill>
              </a:rPr>
              <a:t>02</a:t>
            </a:r>
            <a:endParaRPr dirty="0">
              <a:solidFill>
                <a:schemeClr val="dk2"/>
              </a:solidFill>
            </a:endParaRPr>
          </a:p>
        </p:txBody>
      </p:sp>
      <p:sp>
        <p:nvSpPr>
          <p:cNvPr id="691" name="Google Shape;691;p32"/>
          <p:cNvSpPr/>
          <p:nvPr/>
        </p:nvSpPr>
        <p:spPr>
          <a:xfrm>
            <a:off x="1827301" y="5158667"/>
            <a:ext cx="8373323" cy="139101"/>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bg1">
              <a:lumMod val="95000"/>
            </a:schemeClr>
          </a:solidFill>
          <a:ln>
            <a:noFill/>
          </a:ln>
        </p:spPr>
        <p:txBody>
          <a:bodyPr spcFirstLastPara="1" wrap="square" lIns="121900" tIns="121900" rIns="121900" bIns="121900" anchor="ctr" anchorCtr="0">
            <a:noAutofit/>
          </a:bodyPr>
          <a:lstStyle/>
          <a:p>
            <a:endParaRPr sz="2489"/>
          </a:p>
        </p:txBody>
      </p:sp>
      <p:sp>
        <p:nvSpPr>
          <p:cNvPr id="692" name="Google Shape;692;p32"/>
          <p:cNvSpPr/>
          <p:nvPr/>
        </p:nvSpPr>
        <p:spPr>
          <a:xfrm>
            <a:off x="1826600" y="5158667"/>
            <a:ext cx="6765971" cy="13910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E3BE4E"/>
          </a:solidFill>
          <a:ln>
            <a:noFill/>
          </a:ln>
        </p:spPr>
        <p:txBody>
          <a:bodyPr spcFirstLastPara="1" wrap="square" lIns="121900" tIns="121900" rIns="121900" bIns="121900" anchor="ctr" anchorCtr="0">
            <a:noAutofit/>
          </a:bodyPr>
          <a:lstStyle/>
          <a:p>
            <a:endParaRPr sz="2489"/>
          </a:p>
        </p:txBody>
      </p:sp>
      <p:cxnSp>
        <p:nvCxnSpPr>
          <p:cNvPr id="693" name="Google Shape;693;p32"/>
          <p:cNvCxnSpPr>
            <a:stCxn id="689" idx="2"/>
          </p:cNvCxnSpPr>
          <p:nvPr/>
        </p:nvCxnSpPr>
        <p:spPr>
          <a:xfrm>
            <a:off x="8433900" y="3938233"/>
            <a:ext cx="0" cy="1304000"/>
          </a:xfrm>
          <a:prstGeom prst="straightConnector1">
            <a:avLst/>
          </a:prstGeom>
          <a:noFill/>
          <a:ln w="19050" cap="flat" cmpd="sng">
            <a:solidFill>
              <a:srgbClr val="E3BE4E"/>
            </a:solidFill>
            <a:prstDash val="solid"/>
            <a:round/>
            <a:headEnd type="none" w="med" len="med"/>
            <a:tailEnd type="none" w="med" len="med"/>
          </a:ln>
        </p:spPr>
      </p:cxnSp>
    </p:spTree>
    <p:extLst>
      <p:ext uri="{BB962C8B-B14F-4D97-AF65-F5344CB8AC3E}">
        <p14:creationId xmlns:p14="http://schemas.microsoft.com/office/powerpoint/2010/main" val="3598709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271861" y="629897"/>
            <a:ext cx="4472859" cy="770400"/>
          </a:xfrm>
          <a:prstGeom prst="rect">
            <a:avLst/>
          </a:prstGeom>
        </p:spPr>
        <p:txBody>
          <a:bodyPr spcFirstLastPara="1" wrap="square" lIns="121900" tIns="121900" rIns="121900" bIns="121900" anchor="b" anchorCtr="0">
            <a:noAutofit/>
          </a:bodyPr>
          <a:lstStyle/>
          <a:p>
            <a:r>
              <a:rPr lang="en-US" b="1" dirty="0">
                <a:solidFill>
                  <a:srgbClr val="E3BE4E"/>
                </a:solidFill>
              </a:rPr>
              <a:t>GIỚI THIỆU CHUNG</a:t>
            </a:r>
            <a:endParaRPr lang="en-US" dirty="0">
              <a:solidFill>
                <a:schemeClr val="accent4"/>
              </a:solidFill>
            </a:endParaRPr>
          </a:p>
        </p:txBody>
      </p:sp>
      <p:sp>
        <p:nvSpPr>
          <p:cNvPr id="1124" name="Google Shape;1124;p39"/>
          <p:cNvSpPr txBox="1">
            <a:spLocks noGrp="1"/>
          </p:cNvSpPr>
          <p:nvPr>
            <p:ph type="subTitle" idx="1"/>
          </p:nvPr>
        </p:nvSpPr>
        <p:spPr>
          <a:xfrm>
            <a:off x="6886936" y="2131683"/>
            <a:ext cx="4812361" cy="3527438"/>
          </a:xfrm>
          <a:prstGeom prst="rect">
            <a:avLst/>
          </a:prstGeom>
        </p:spPr>
        <p:txBody>
          <a:bodyPr spcFirstLastPara="1" wrap="square" lIns="121900" tIns="121900" rIns="121900" bIns="121900" anchor="t" anchorCtr="0">
            <a:noAutofit/>
          </a:bodyPr>
          <a:lstStyle/>
          <a:p>
            <a:pPr marL="0" indent="0" algn="just"/>
            <a:r>
              <a:rPr lang="en-US" sz="2000" dirty="0"/>
              <a:t>Q</a:t>
            </a:r>
            <a:r>
              <a:rPr lang="vi-VN" sz="2000" dirty="0" err="1"/>
              <a:t>uốc</a:t>
            </a:r>
            <a:r>
              <a:rPr lang="vi-VN" sz="2000" dirty="0"/>
              <a:t> tịch </a:t>
            </a:r>
            <a:r>
              <a:rPr lang="vi-VN" sz="2400" dirty="0">
                <a:solidFill>
                  <a:srgbClr val="FFC000"/>
                </a:solidFill>
              </a:rPr>
              <a:t>Bồ Đồ Nha </a:t>
            </a:r>
            <a:r>
              <a:rPr lang="vi-VN" sz="2000" dirty="0"/>
              <a:t>và </a:t>
            </a:r>
            <a:r>
              <a:rPr lang="vi-VN" sz="2400" dirty="0">
                <a:solidFill>
                  <a:srgbClr val="FFC000"/>
                </a:solidFill>
              </a:rPr>
              <a:t>Brazil</a:t>
            </a:r>
            <a:r>
              <a:rPr lang="vi-VN" sz="2400" dirty="0"/>
              <a:t> </a:t>
            </a:r>
            <a:r>
              <a:rPr lang="vi-VN" sz="2000" dirty="0"/>
              <a:t>chiếm </a:t>
            </a:r>
            <a:r>
              <a:rPr lang="vi-VN" sz="2400" dirty="0">
                <a:solidFill>
                  <a:schemeClr val="accent4">
                    <a:lumMod val="40000"/>
                    <a:lumOff val="60000"/>
                  </a:schemeClr>
                </a:solidFill>
              </a:rPr>
              <a:t>hơn 98%</a:t>
            </a:r>
            <a:r>
              <a:rPr lang="en-US" sz="2400" dirty="0">
                <a:solidFill>
                  <a:schemeClr val="accent4">
                    <a:lumMod val="40000"/>
                    <a:lumOff val="60000"/>
                  </a:schemeClr>
                </a:solidFill>
              </a:rPr>
              <a:t> với 2,49% là sinh viên quốc tế</a:t>
            </a:r>
            <a:endParaRPr lang="vi-VN" sz="2400" dirty="0"/>
          </a:p>
          <a:p>
            <a:pPr marL="0" indent="0" algn="just"/>
            <a:endParaRPr lang="en-US" sz="2400" dirty="0"/>
          </a:p>
          <a:p>
            <a:pPr marL="0" indent="0" algn="just"/>
            <a:r>
              <a:rPr lang="en-US" sz="2400" dirty="0">
                <a:solidFill>
                  <a:srgbClr val="FFC000"/>
                </a:solidFill>
              </a:rPr>
              <a:t>Tỉ lệ sinh viên tốt nghiệp </a:t>
            </a:r>
            <a:r>
              <a:rPr lang="en-US" sz="2000" dirty="0"/>
              <a:t>chiếm xấp xỉ </a:t>
            </a:r>
            <a:r>
              <a:rPr lang="en-US" sz="2400" dirty="0">
                <a:solidFill>
                  <a:schemeClr val="accent4">
                    <a:lumMod val="40000"/>
                    <a:lumOff val="60000"/>
                  </a:schemeClr>
                </a:solidFill>
              </a:rPr>
              <a:t>phân nửa </a:t>
            </a:r>
            <a:r>
              <a:rPr lang="en-US" sz="2000" dirty="0"/>
              <a:t>sinh viên trường, trong khi </a:t>
            </a:r>
            <a:r>
              <a:rPr lang="en-US" sz="2400" dirty="0">
                <a:solidFill>
                  <a:srgbClr val="FFC000"/>
                </a:solidFill>
              </a:rPr>
              <a:t>sinh viên thôi học</a:t>
            </a:r>
            <a:r>
              <a:rPr lang="en-US" sz="2000" dirty="0"/>
              <a:t> chiếm </a:t>
            </a:r>
            <a:r>
              <a:rPr lang="en-US" sz="2400" dirty="0">
                <a:solidFill>
                  <a:schemeClr val="accent4">
                    <a:lumMod val="40000"/>
                    <a:lumOff val="60000"/>
                  </a:schemeClr>
                </a:solidFill>
              </a:rPr>
              <a:t>32,12%</a:t>
            </a:r>
            <a:r>
              <a:rPr lang="en-US" sz="2000" dirty="0"/>
              <a:t> và </a:t>
            </a:r>
            <a:r>
              <a:rPr lang="en-US" sz="2400" dirty="0">
                <a:solidFill>
                  <a:srgbClr val="FFC000"/>
                </a:solidFill>
              </a:rPr>
              <a:t>những sinh viên đang còn học</a:t>
            </a:r>
            <a:r>
              <a:rPr lang="en-US" sz="2000" dirty="0"/>
              <a:t> là </a:t>
            </a:r>
            <a:r>
              <a:rPr lang="en-US" sz="2400" dirty="0">
                <a:solidFill>
                  <a:schemeClr val="accent4">
                    <a:lumMod val="40000"/>
                    <a:lumOff val="60000"/>
                  </a:schemeClr>
                </a:solidFill>
              </a:rPr>
              <a:t>17,95%</a:t>
            </a:r>
            <a:endParaRPr lang="en-US" sz="2000" dirty="0">
              <a:solidFill>
                <a:schemeClr val="accent4">
                  <a:lumMod val="40000"/>
                  <a:lumOff val="60000"/>
                </a:schemeClr>
              </a:solidFill>
            </a:endParaRPr>
          </a:p>
        </p:txBody>
      </p:sp>
      <p:sp>
        <p:nvSpPr>
          <p:cNvPr id="1127" name="Google Shape;1127;p39"/>
          <p:cNvSpPr/>
          <p:nvPr/>
        </p:nvSpPr>
        <p:spPr>
          <a:xfrm>
            <a:off x="6718936" y="6153067"/>
            <a:ext cx="336000" cy="336000"/>
          </a:xfrm>
          <a:prstGeom prst="rect">
            <a:avLst/>
          </a:prstGeom>
          <a:solidFill>
            <a:schemeClr val="accent3"/>
          </a:solidFill>
          <a:ln>
            <a:noFill/>
          </a:ln>
        </p:spPr>
        <p:txBody>
          <a:bodyPr spcFirstLastPara="1" wrap="square" lIns="121900" tIns="121900" rIns="121900" bIns="121900" anchor="ctr" anchorCtr="0">
            <a:noAutofit/>
          </a:bodyPr>
          <a:lstStyle/>
          <a:p>
            <a:endParaRPr sz="2489"/>
          </a:p>
        </p:txBody>
      </p:sp>
      <p:sp>
        <p:nvSpPr>
          <p:cNvPr id="1128" name="Google Shape;1128;p39"/>
          <p:cNvSpPr/>
          <p:nvPr/>
        </p:nvSpPr>
        <p:spPr>
          <a:xfrm>
            <a:off x="94858" y="5856333"/>
            <a:ext cx="564400" cy="564400"/>
          </a:xfrm>
          <a:prstGeom prst="rect">
            <a:avLst/>
          </a:prstGeom>
          <a:solidFill>
            <a:schemeClr val="accent1"/>
          </a:solidFill>
          <a:ln>
            <a:noFill/>
          </a:ln>
        </p:spPr>
        <p:txBody>
          <a:bodyPr spcFirstLastPara="1" wrap="square" lIns="121900" tIns="121900" rIns="121900" bIns="121900" anchor="ctr" anchorCtr="0">
            <a:noAutofit/>
          </a:bodyPr>
          <a:lstStyle/>
          <a:p>
            <a:endParaRPr sz="2489"/>
          </a:p>
        </p:txBody>
      </p:sp>
      <p:pic>
        <p:nvPicPr>
          <p:cNvPr id="11" name="Picture 10">
            <a:extLst>
              <a:ext uri="{FF2B5EF4-FFF2-40B4-BE49-F238E27FC236}">
                <a16:creationId xmlns:a16="http://schemas.microsoft.com/office/drawing/2014/main" id="{B06E15BE-09AC-8E31-9787-5162E6E63A18}"/>
              </a:ext>
            </a:extLst>
          </p:cNvPr>
          <p:cNvPicPr>
            <a:picLocks noChangeAspect="1"/>
          </p:cNvPicPr>
          <p:nvPr/>
        </p:nvPicPr>
        <p:blipFill>
          <a:blip r:embed="rId3"/>
          <a:stretch>
            <a:fillRect/>
          </a:stretch>
        </p:blipFill>
        <p:spPr>
          <a:xfrm>
            <a:off x="4654487" y="1647270"/>
            <a:ext cx="1789817" cy="1773018"/>
          </a:xfrm>
          <a:prstGeom prst="rect">
            <a:avLst/>
          </a:prstGeom>
        </p:spPr>
      </p:pic>
      <p:pic>
        <p:nvPicPr>
          <p:cNvPr id="13" name="Picture 12">
            <a:extLst>
              <a:ext uri="{FF2B5EF4-FFF2-40B4-BE49-F238E27FC236}">
                <a16:creationId xmlns:a16="http://schemas.microsoft.com/office/drawing/2014/main" id="{E9C096E5-F4E5-D4F9-7563-A8DFAC1AC73F}"/>
              </a:ext>
            </a:extLst>
          </p:cNvPr>
          <p:cNvPicPr>
            <a:picLocks noChangeAspect="1"/>
          </p:cNvPicPr>
          <p:nvPr/>
        </p:nvPicPr>
        <p:blipFill>
          <a:blip r:embed="rId4"/>
          <a:stretch>
            <a:fillRect/>
          </a:stretch>
        </p:blipFill>
        <p:spPr>
          <a:xfrm>
            <a:off x="2722827" y="1647270"/>
            <a:ext cx="1899974" cy="1773018"/>
          </a:xfrm>
          <a:prstGeom prst="rect">
            <a:avLst/>
          </a:prstGeom>
        </p:spPr>
      </p:pic>
      <p:pic>
        <p:nvPicPr>
          <p:cNvPr id="15" name="Picture 14">
            <a:extLst>
              <a:ext uri="{FF2B5EF4-FFF2-40B4-BE49-F238E27FC236}">
                <a16:creationId xmlns:a16="http://schemas.microsoft.com/office/drawing/2014/main" id="{E41DB093-2CBF-D8E9-27B1-C6E921964F3C}"/>
              </a:ext>
            </a:extLst>
          </p:cNvPr>
          <p:cNvPicPr>
            <a:picLocks noChangeAspect="1"/>
          </p:cNvPicPr>
          <p:nvPr/>
        </p:nvPicPr>
        <p:blipFill>
          <a:blip r:embed="rId5"/>
          <a:stretch>
            <a:fillRect/>
          </a:stretch>
        </p:blipFill>
        <p:spPr>
          <a:xfrm>
            <a:off x="426471" y="1647270"/>
            <a:ext cx="2255715" cy="1773018"/>
          </a:xfrm>
          <a:prstGeom prst="rect">
            <a:avLst/>
          </a:prstGeom>
        </p:spPr>
      </p:pic>
      <p:pic>
        <p:nvPicPr>
          <p:cNvPr id="3" name="Picture 2" descr="Chart, pie chart&#10;&#10;Description automatically generated">
            <a:extLst>
              <a:ext uri="{FF2B5EF4-FFF2-40B4-BE49-F238E27FC236}">
                <a16:creationId xmlns:a16="http://schemas.microsoft.com/office/drawing/2014/main" id="{8951E6FB-C59C-3D85-D69E-D6BC8981E5BD}"/>
              </a:ext>
            </a:extLst>
          </p:cNvPr>
          <p:cNvPicPr>
            <a:picLocks noChangeAspect="1"/>
          </p:cNvPicPr>
          <p:nvPr/>
        </p:nvPicPr>
        <p:blipFill>
          <a:blip r:embed="rId6"/>
          <a:stretch>
            <a:fillRect/>
          </a:stretch>
        </p:blipFill>
        <p:spPr>
          <a:xfrm>
            <a:off x="3469224" y="3474281"/>
            <a:ext cx="2979678" cy="2812024"/>
          </a:xfrm>
          <a:prstGeom prst="rect">
            <a:avLst/>
          </a:prstGeom>
        </p:spPr>
      </p:pic>
      <p:pic>
        <p:nvPicPr>
          <p:cNvPr id="5" name="Picture 4" descr="Chart, pie chart&#10;&#10;Description automatically generated">
            <a:extLst>
              <a:ext uri="{FF2B5EF4-FFF2-40B4-BE49-F238E27FC236}">
                <a16:creationId xmlns:a16="http://schemas.microsoft.com/office/drawing/2014/main" id="{838E4F5A-5D50-AE0B-D1BD-BD0A722B95A5}"/>
              </a:ext>
            </a:extLst>
          </p:cNvPr>
          <p:cNvPicPr>
            <a:picLocks noChangeAspect="1"/>
          </p:cNvPicPr>
          <p:nvPr/>
        </p:nvPicPr>
        <p:blipFill>
          <a:blip r:embed="rId7"/>
          <a:stretch>
            <a:fillRect/>
          </a:stretch>
        </p:blipFill>
        <p:spPr>
          <a:xfrm>
            <a:off x="427804" y="3474281"/>
            <a:ext cx="2994920" cy="28120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28" name="Google Shape;528;p28"/>
          <p:cNvGrpSpPr/>
          <p:nvPr/>
        </p:nvGrpSpPr>
        <p:grpSpPr>
          <a:xfrm>
            <a:off x="9839395" y="-357207"/>
            <a:ext cx="3055009" cy="38964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grpSp>
      <p:grpSp>
        <p:nvGrpSpPr>
          <p:cNvPr id="18" name="Group 17">
            <a:extLst>
              <a:ext uri="{FF2B5EF4-FFF2-40B4-BE49-F238E27FC236}">
                <a16:creationId xmlns:a16="http://schemas.microsoft.com/office/drawing/2014/main" id="{27DCB923-5BF8-B86F-48BA-8D676C084DBA}"/>
              </a:ext>
            </a:extLst>
          </p:cNvPr>
          <p:cNvGrpSpPr/>
          <p:nvPr/>
        </p:nvGrpSpPr>
        <p:grpSpPr>
          <a:xfrm>
            <a:off x="371360" y="234420"/>
            <a:ext cx="3582000" cy="259399"/>
            <a:chOff x="371360" y="234420"/>
            <a:chExt cx="5724640" cy="414564"/>
          </a:xfrm>
        </p:grpSpPr>
        <p:pic>
          <p:nvPicPr>
            <p:cNvPr id="16" name="Picture 15">
              <a:extLst>
                <a:ext uri="{FF2B5EF4-FFF2-40B4-BE49-F238E27FC236}">
                  <a16:creationId xmlns:a16="http://schemas.microsoft.com/office/drawing/2014/main" id="{D36E553C-F309-D90E-7F7C-4347D596D87A}"/>
                </a:ext>
              </a:extLst>
            </p:cNvPr>
            <p:cNvPicPr>
              <a:picLocks noChangeAspect="1"/>
            </p:cNvPicPr>
            <p:nvPr/>
          </p:nvPicPr>
          <p:blipFill>
            <a:blip r:embed="rId3"/>
            <a:stretch>
              <a:fillRect/>
            </a:stretch>
          </p:blipFill>
          <p:spPr>
            <a:xfrm>
              <a:off x="371360" y="234420"/>
              <a:ext cx="5724640" cy="414564"/>
            </a:xfrm>
            <a:prstGeom prst="rect">
              <a:avLst/>
            </a:prstGeom>
          </p:spPr>
        </p:pic>
        <p:sp>
          <p:nvSpPr>
            <p:cNvPr id="17" name="Diamond 16">
              <a:extLst>
                <a:ext uri="{FF2B5EF4-FFF2-40B4-BE49-F238E27FC236}">
                  <a16:creationId xmlns:a16="http://schemas.microsoft.com/office/drawing/2014/main" id="{69BD2AA7-EBB8-8DE9-2F34-89A9294CCF5A}"/>
                </a:ext>
              </a:extLst>
            </p:cNvPr>
            <p:cNvSpPr/>
            <p:nvPr/>
          </p:nvSpPr>
          <p:spPr>
            <a:xfrm>
              <a:off x="429235" y="279308"/>
              <a:ext cx="298411" cy="324787"/>
            </a:xfrm>
            <a:prstGeom prst="diamond">
              <a:avLst/>
            </a:prstGeom>
            <a:solidFill>
              <a:srgbClr val="E3B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oogle Shape;507;p28">
            <a:extLst>
              <a:ext uri="{FF2B5EF4-FFF2-40B4-BE49-F238E27FC236}">
                <a16:creationId xmlns:a16="http://schemas.microsoft.com/office/drawing/2014/main" id="{9D095D47-E80A-F223-197B-8CCCC89DADE3}"/>
              </a:ext>
            </a:extLst>
          </p:cNvPr>
          <p:cNvSpPr txBox="1">
            <a:spLocks/>
          </p:cNvSpPr>
          <p:nvPr/>
        </p:nvSpPr>
        <p:spPr>
          <a:xfrm>
            <a:off x="10022512" y="175164"/>
            <a:ext cx="2686648" cy="745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4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9pPr>
          </a:lstStyle>
          <a:p>
            <a:r>
              <a:rPr lang="en-US" dirty="0"/>
              <a:t>PYTHON</a:t>
            </a:r>
          </a:p>
        </p:txBody>
      </p:sp>
      <p:sp>
        <p:nvSpPr>
          <p:cNvPr id="2" name="Diamond 1">
            <a:extLst>
              <a:ext uri="{FF2B5EF4-FFF2-40B4-BE49-F238E27FC236}">
                <a16:creationId xmlns:a16="http://schemas.microsoft.com/office/drawing/2014/main" id="{77688D08-4974-759E-B16E-67322DF7DCC8}"/>
              </a:ext>
            </a:extLst>
          </p:cNvPr>
          <p:cNvSpPr/>
          <p:nvPr/>
        </p:nvSpPr>
        <p:spPr>
          <a:xfrm>
            <a:off x="2045849" y="268177"/>
            <a:ext cx="186721" cy="203224"/>
          </a:xfrm>
          <a:prstGeom prst="diamond">
            <a:avLst/>
          </a:prstGeom>
          <a:solidFill>
            <a:srgbClr val="E3B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ubtitle 52">
            <a:extLst>
              <a:ext uri="{FF2B5EF4-FFF2-40B4-BE49-F238E27FC236}">
                <a16:creationId xmlns:a16="http://schemas.microsoft.com/office/drawing/2014/main" id="{D6C4B443-707F-E28C-F662-1A349287485C}"/>
              </a:ext>
            </a:extLst>
          </p:cNvPr>
          <p:cNvSpPr>
            <a:spLocks noGrp="1"/>
          </p:cNvSpPr>
          <p:nvPr>
            <p:ph type="subTitle" idx="1"/>
          </p:nvPr>
        </p:nvSpPr>
        <p:spPr/>
        <p:txBody>
          <a:bodyPr/>
          <a:lstStyle/>
          <a:p>
            <a:endParaRPr lang="en-US"/>
          </a:p>
        </p:txBody>
      </p:sp>
      <p:sp>
        <p:nvSpPr>
          <p:cNvPr id="3" name="Google Shape;507;p28">
            <a:extLst>
              <a:ext uri="{FF2B5EF4-FFF2-40B4-BE49-F238E27FC236}">
                <a16:creationId xmlns:a16="http://schemas.microsoft.com/office/drawing/2014/main" id="{0775571A-C797-36CD-79DE-BB571DD1287A}"/>
              </a:ext>
            </a:extLst>
          </p:cNvPr>
          <p:cNvSpPr txBox="1">
            <a:spLocks noGrp="1"/>
          </p:cNvSpPr>
          <p:nvPr>
            <p:ph type="ctrTitle"/>
          </p:nvPr>
        </p:nvSpPr>
        <p:spPr>
          <a:xfrm>
            <a:off x="5159455" y="175324"/>
            <a:ext cx="2870000" cy="770400"/>
          </a:xfrm>
          <a:prstGeom prst="rect">
            <a:avLst/>
          </a:prstGeom>
        </p:spPr>
        <p:txBody>
          <a:bodyPr spcFirstLastPara="1" wrap="square" lIns="121900" tIns="121900" rIns="121900" bIns="121900" anchor="b" anchorCtr="0">
            <a:noAutofit/>
          </a:bodyPr>
          <a:lstStyle/>
          <a:p>
            <a:r>
              <a:rPr lang="en-US" sz="3600" b="1" dirty="0">
                <a:solidFill>
                  <a:srgbClr val="E3BE4E"/>
                </a:solidFill>
              </a:rPr>
              <a:t>HEATMAP</a:t>
            </a:r>
            <a:endParaRPr sz="3600" b="1" dirty="0">
              <a:solidFill>
                <a:srgbClr val="E3BE4E"/>
              </a:solidFill>
            </a:endParaRPr>
          </a:p>
        </p:txBody>
      </p:sp>
      <p:sp>
        <p:nvSpPr>
          <p:cNvPr id="60" name="Title 59">
            <a:extLst>
              <a:ext uri="{FF2B5EF4-FFF2-40B4-BE49-F238E27FC236}">
                <a16:creationId xmlns:a16="http://schemas.microsoft.com/office/drawing/2014/main" id="{259D9DB4-BC51-1F42-9D16-4AEBFCC4BB3E}"/>
              </a:ext>
            </a:extLst>
          </p:cNvPr>
          <p:cNvSpPr>
            <a:spLocks noGrp="1"/>
          </p:cNvSpPr>
          <p:nvPr>
            <p:ph type="ctrTitle" idx="8"/>
          </p:nvPr>
        </p:nvSpPr>
        <p:spPr/>
        <p:txBody>
          <a:bodyPr/>
          <a:lstStyle/>
          <a:p>
            <a:endParaRPr lang="en-US"/>
          </a:p>
        </p:txBody>
      </p:sp>
      <p:sp>
        <p:nvSpPr>
          <p:cNvPr id="61" name="Title 60">
            <a:extLst>
              <a:ext uri="{FF2B5EF4-FFF2-40B4-BE49-F238E27FC236}">
                <a16:creationId xmlns:a16="http://schemas.microsoft.com/office/drawing/2014/main" id="{EEFC58C4-2133-8363-9DD4-2E7F16ADA66A}"/>
              </a:ext>
            </a:extLst>
          </p:cNvPr>
          <p:cNvSpPr>
            <a:spLocks noGrp="1"/>
          </p:cNvSpPr>
          <p:nvPr>
            <p:ph type="title" idx="9"/>
          </p:nvPr>
        </p:nvSpPr>
        <p:spPr/>
        <p:txBody>
          <a:bodyPr/>
          <a:lstStyle/>
          <a:p>
            <a:endParaRPr lang="en-US"/>
          </a:p>
        </p:txBody>
      </p:sp>
      <p:sp>
        <p:nvSpPr>
          <p:cNvPr id="62" name="Title 61">
            <a:extLst>
              <a:ext uri="{FF2B5EF4-FFF2-40B4-BE49-F238E27FC236}">
                <a16:creationId xmlns:a16="http://schemas.microsoft.com/office/drawing/2014/main" id="{393432CB-82C4-925D-7B7F-56B272780632}"/>
              </a:ext>
            </a:extLst>
          </p:cNvPr>
          <p:cNvSpPr>
            <a:spLocks noGrp="1"/>
          </p:cNvSpPr>
          <p:nvPr>
            <p:ph type="ctrTitle" idx="13"/>
          </p:nvPr>
        </p:nvSpPr>
        <p:spPr/>
        <p:txBody>
          <a:bodyPr/>
          <a:lstStyle/>
          <a:p>
            <a:endParaRPr lang="en-US"/>
          </a:p>
        </p:txBody>
      </p:sp>
      <p:pic>
        <p:nvPicPr>
          <p:cNvPr id="8" name="Picture 7">
            <a:extLst>
              <a:ext uri="{FF2B5EF4-FFF2-40B4-BE49-F238E27FC236}">
                <a16:creationId xmlns:a16="http://schemas.microsoft.com/office/drawing/2014/main" id="{7089EEE1-EA06-8A08-5EBF-3A561D2A5F6B}"/>
              </a:ext>
            </a:extLst>
          </p:cNvPr>
          <p:cNvPicPr>
            <a:picLocks noChangeAspect="1"/>
          </p:cNvPicPr>
          <p:nvPr/>
        </p:nvPicPr>
        <p:blipFill>
          <a:blip r:embed="rId4"/>
          <a:stretch>
            <a:fillRect/>
          </a:stretch>
        </p:blipFill>
        <p:spPr>
          <a:xfrm>
            <a:off x="5127393" y="1065822"/>
            <a:ext cx="6839129" cy="5523912"/>
          </a:xfrm>
          <a:prstGeom prst="rect">
            <a:avLst/>
          </a:prstGeom>
        </p:spPr>
      </p:pic>
      <p:sp>
        <p:nvSpPr>
          <p:cNvPr id="12" name="TextBox 11">
            <a:extLst>
              <a:ext uri="{FF2B5EF4-FFF2-40B4-BE49-F238E27FC236}">
                <a16:creationId xmlns:a16="http://schemas.microsoft.com/office/drawing/2014/main" id="{E280CA6C-7C82-26D0-B8D6-27D37AFB643D}"/>
              </a:ext>
            </a:extLst>
          </p:cNvPr>
          <p:cNvSpPr txBox="1"/>
          <p:nvPr/>
        </p:nvSpPr>
        <p:spPr>
          <a:xfrm>
            <a:off x="219991" y="664321"/>
            <a:ext cx="1326716" cy="666977"/>
          </a:xfrm>
          <a:prstGeom prst="rect">
            <a:avLst/>
          </a:prstGeom>
          <a:noFill/>
        </p:spPr>
        <p:txBody>
          <a:bodyPr wrap="square">
            <a:spAutoFit/>
          </a:bodyPr>
          <a:lstStyle/>
          <a:p>
            <a:r>
              <a:rPr lang="en-US" dirty="0">
                <a:solidFill>
                  <a:srgbClr val="E3BE4E"/>
                </a:solidFill>
              </a:rPr>
              <a:t>Sinh viên </a:t>
            </a:r>
          </a:p>
          <a:p>
            <a:r>
              <a:rPr lang="en-US" dirty="0">
                <a:solidFill>
                  <a:srgbClr val="E3BE4E"/>
                </a:solidFill>
              </a:rPr>
              <a:t>tốt nghiệp</a:t>
            </a:r>
          </a:p>
        </p:txBody>
      </p:sp>
      <p:sp>
        <p:nvSpPr>
          <p:cNvPr id="19" name="TextBox 18">
            <a:extLst>
              <a:ext uri="{FF2B5EF4-FFF2-40B4-BE49-F238E27FC236}">
                <a16:creationId xmlns:a16="http://schemas.microsoft.com/office/drawing/2014/main" id="{9AA72E67-D286-76E3-DC66-89893F8F799F}"/>
              </a:ext>
            </a:extLst>
          </p:cNvPr>
          <p:cNvSpPr txBox="1"/>
          <p:nvPr/>
        </p:nvSpPr>
        <p:spPr>
          <a:xfrm>
            <a:off x="2034482" y="638055"/>
            <a:ext cx="3008269" cy="1241622"/>
          </a:xfrm>
          <a:prstGeom prst="rect">
            <a:avLst/>
          </a:prstGeom>
          <a:noFill/>
        </p:spPr>
        <p:txBody>
          <a:bodyPr wrap="square">
            <a:spAutoFit/>
          </a:bodyPr>
          <a:lstStyle/>
          <a:p>
            <a:r>
              <a:rPr lang="en-US" dirty="0">
                <a:solidFill>
                  <a:schemeClr val="bg1"/>
                </a:solidFill>
              </a:rPr>
              <a:t>Tình trạng học phí</a:t>
            </a:r>
          </a:p>
          <a:p>
            <a:r>
              <a:rPr lang="en-US" dirty="0">
                <a:solidFill>
                  <a:schemeClr val="bg1"/>
                </a:solidFill>
              </a:rPr>
              <a:t>Học bổng</a:t>
            </a:r>
          </a:p>
          <a:p>
            <a:r>
              <a:rPr lang="en-US" dirty="0">
                <a:solidFill>
                  <a:schemeClr val="bg1"/>
                </a:solidFill>
              </a:rPr>
              <a:t>Duyệt qua môn và điểm số (học kỳ 1&amp;2)</a:t>
            </a:r>
          </a:p>
        </p:txBody>
      </p:sp>
      <p:grpSp>
        <p:nvGrpSpPr>
          <p:cNvPr id="22" name="Group 21">
            <a:extLst>
              <a:ext uri="{FF2B5EF4-FFF2-40B4-BE49-F238E27FC236}">
                <a16:creationId xmlns:a16="http://schemas.microsoft.com/office/drawing/2014/main" id="{5729BC78-CC46-86AB-8B0E-12EA13CFC81E}"/>
              </a:ext>
            </a:extLst>
          </p:cNvPr>
          <p:cNvGrpSpPr/>
          <p:nvPr/>
        </p:nvGrpSpPr>
        <p:grpSpPr>
          <a:xfrm>
            <a:off x="1573504" y="809248"/>
            <a:ext cx="289116" cy="259399"/>
            <a:chOff x="1233655" y="1085159"/>
            <a:chExt cx="374120" cy="335666"/>
          </a:xfrm>
        </p:grpSpPr>
        <p:sp>
          <p:nvSpPr>
            <p:cNvPr id="20" name="Arrow: Up 19">
              <a:extLst>
                <a:ext uri="{FF2B5EF4-FFF2-40B4-BE49-F238E27FC236}">
                  <a16:creationId xmlns:a16="http://schemas.microsoft.com/office/drawing/2014/main" id="{DDD2A534-2825-D8CA-5F75-C7002E0597C3}"/>
                </a:ext>
              </a:extLst>
            </p:cNvPr>
            <p:cNvSpPr/>
            <p:nvPr/>
          </p:nvSpPr>
          <p:spPr>
            <a:xfrm>
              <a:off x="1233655"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Up 20">
              <a:extLst>
                <a:ext uri="{FF2B5EF4-FFF2-40B4-BE49-F238E27FC236}">
                  <a16:creationId xmlns:a16="http://schemas.microsoft.com/office/drawing/2014/main" id="{FB609672-0CC4-4C42-8AE5-98FD3EA6D91E}"/>
                </a:ext>
              </a:extLst>
            </p:cNvPr>
            <p:cNvSpPr/>
            <p:nvPr/>
          </p:nvSpPr>
          <p:spPr>
            <a:xfrm>
              <a:off x="1444034"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305571F9-78A7-0BE6-729C-D2E9D748D766}"/>
              </a:ext>
            </a:extLst>
          </p:cNvPr>
          <p:cNvSpPr txBox="1"/>
          <p:nvPr/>
        </p:nvSpPr>
        <p:spPr>
          <a:xfrm>
            <a:off x="219991" y="1910564"/>
            <a:ext cx="1326716" cy="666977"/>
          </a:xfrm>
          <a:prstGeom prst="rect">
            <a:avLst/>
          </a:prstGeom>
          <a:noFill/>
        </p:spPr>
        <p:txBody>
          <a:bodyPr wrap="square">
            <a:spAutoFit/>
          </a:bodyPr>
          <a:lstStyle/>
          <a:p>
            <a:r>
              <a:rPr lang="en-US" dirty="0">
                <a:solidFill>
                  <a:srgbClr val="E3BE4E"/>
                </a:solidFill>
              </a:rPr>
              <a:t>Sinh viên </a:t>
            </a:r>
          </a:p>
          <a:p>
            <a:r>
              <a:rPr lang="en-US" dirty="0">
                <a:solidFill>
                  <a:srgbClr val="E3BE4E"/>
                </a:solidFill>
              </a:rPr>
              <a:t>bỏ học</a:t>
            </a:r>
          </a:p>
        </p:txBody>
      </p:sp>
      <p:grpSp>
        <p:nvGrpSpPr>
          <p:cNvPr id="24" name="Group 23">
            <a:extLst>
              <a:ext uri="{FF2B5EF4-FFF2-40B4-BE49-F238E27FC236}">
                <a16:creationId xmlns:a16="http://schemas.microsoft.com/office/drawing/2014/main" id="{AF915C6A-A026-90E2-CC0B-6CE25AFCC7A8}"/>
              </a:ext>
            </a:extLst>
          </p:cNvPr>
          <p:cNvGrpSpPr/>
          <p:nvPr/>
        </p:nvGrpSpPr>
        <p:grpSpPr>
          <a:xfrm>
            <a:off x="1550922" y="2046540"/>
            <a:ext cx="289116" cy="259399"/>
            <a:chOff x="1233655" y="1085159"/>
            <a:chExt cx="374120" cy="335666"/>
          </a:xfrm>
        </p:grpSpPr>
        <p:sp>
          <p:nvSpPr>
            <p:cNvPr id="25" name="Arrow: Up 24">
              <a:extLst>
                <a:ext uri="{FF2B5EF4-FFF2-40B4-BE49-F238E27FC236}">
                  <a16:creationId xmlns:a16="http://schemas.microsoft.com/office/drawing/2014/main" id="{B6CC8B80-FBC8-FCBC-5F6F-CB65F41F0742}"/>
                </a:ext>
              </a:extLst>
            </p:cNvPr>
            <p:cNvSpPr/>
            <p:nvPr/>
          </p:nvSpPr>
          <p:spPr>
            <a:xfrm>
              <a:off x="1233655"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3FA7CC47-6F9E-A1AC-C367-5451D82E7014}"/>
                </a:ext>
              </a:extLst>
            </p:cNvPr>
            <p:cNvSpPr/>
            <p:nvPr/>
          </p:nvSpPr>
          <p:spPr>
            <a:xfrm>
              <a:off x="1444034"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60ACD1B4-0849-F914-2E1A-19AB92915B4A}"/>
              </a:ext>
            </a:extLst>
          </p:cNvPr>
          <p:cNvSpPr txBox="1"/>
          <p:nvPr/>
        </p:nvSpPr>
        <p:spPr>
          <a:xfrm>
            <a:off x="2062723" y="1937181"/>
            <a:ext cx="2416886" cy="954300"/>
          </a:xfrm>
          <a:prstGeom prst="rect">
            <a:avLst/>
          </a:prstGeom>
          <a:noFill/>
        </p:spPr>
        <p:txBody>
          <a:bodyPr wrap="square">
            <a:spAutoFit/>
          </a:bodyPr>
          <a:lstStyle/>
          <a:p>
            <a:r>
              <a:rPr lang="en-US" dirty="0">
                <a:solidFill>
                  <a:schemeClr val="bg1"/>
                </a:solidFill>
              </a:rPr>
              <a:t>Vay nợ</a:t>
            </a:r>
          </a:p>
          <a:p>
            <a:r>
              <a:rPr lang="en-US" dirty="0">
                <a:solidFill>
                  <a:schemeClr val="bg1"/>
                </a:solidFill>
              </a:rPr>
              <a:t>Giới tính</a:t>
            </a:r>
          </a:p>
          <a:p>
            <a:r>
              <a:rPr lang="en-US" dirty="0">
                <a:solidFill>
                  <a:schemeClr val="bg1"/>
                </a:solidFill>
              </a:rPr>
              <a:t>Độ tuổi đăng ký học</a:t>
            </a:r>
          </a:p>
        </p:txBody>
      </p:sp>
      <p:sp>
        <p:nvSpPr>
          <p:cNvPr id="28" name="TextBox 27">
            <a:extLst>
              <a:ext uri="{FF2B5EF4-FFF2-40B4-BE49-F238E27FC236}">
                <a16:creationId xmlns:a16="http://schemas.microsoft.com/office/drawing/2014/main" id="{6912F5BF-2952-7DEF-5DF8-8195C4AA94CF}"/>
              </a:ext>
            </a:extLst>
          </p:cNvPr>
          <p:cNvSpPr txBox="1"/>
          <p:nvPr/>
        </p:nvSpPr>
        <p:spPr>
          <a:xfrm>
            <a:off x="215194" y="2927452"/>
            <a:ext cx="3398239" cy="379656"/>
          </a:xfrm>
          <a:prstGeom prst="rect">
            <a:avLst/>
          </a:prstGeom>
          <a:noFill/>
        </p:spPr>
        <p:txBody>
          <a:bodyPr wrap="square">
            <a:spAutoFit/>
          </a:bodyPr>
          <a:lstStyle/>
          <a:p>
            <a:r>
              <a:rPr lang="en-US" dirty="0">
                <a:solidFill>
                  <a:srgbClr val="E3BE4E"/>
                </a:solidFill>
              </a:rPr>
              <a:t>Nghề nghiệp </a:t>
            </a:r>
            <a:r>
              <a:rPr lang="en-US" dirty="0">
                <a:solidFill>
                  <a:schemeClr val="bg1"/>
                </a:solidFill>
              </a:rPr>
              <a:t>của bố 	mẹ</a:t>
            </a:r>
          </a:p>
        </p:txBody>
      </p:sp>
      <p:grpSp>
        <p:nvGrpSpPr>
          <p:cNvPr id="29" name="Group 28">
            <a:extLst>
              <a:ext uri="{FF2B5EF4-FFF2-40B4-BE49-F238E27FC236}">
                <a16:creationId xmlns:a16="http://schemas.microsoft.com/office/drawing/2014/main" id="{6F66F0D8-204C-CBFD-7ACB-CC7CA4D9DAD7}"/>
              </a:ext>
            </a:extLst>
          </p:cNvPr>
          <p:cNvGrpSpPr/>
          <p:nvPr/>
        </p:nvGrpSpPr>
        <p:grpSpPr>
          <a:xfrm>
            <a:off x="2631210" y="2981993"/>
            <a:ext cx="289116" cy="259399"/>
            <a:chOff x="1233655" y="1085159"/>
            <a:chExt cx="374120" cy="335666"/>
          </a:xfrm>
        </p:grpSpPr>
        <p:sp>
          <p:nvSpPr>
            <p:cNvPr id="30" name="Arrow: Up 29">
              <a:extLst>
                <a:ext uri="{FF2B5EF4-FFF2-40B4-BE49-F238E27FC236}">
                  <a16:creationId xmlns:a16="http://schemas.microsoft.com/office/drawing/2014/main" id="{FDFECEDE-E698-DE92-F81A-23B501B06ACA}"/>
                </a:ext>
              </a:extLst>
            </p:cNvPr>
            <p:cNvSpPr/>
            <p:nvPr/>
          </p:nvSpPr>
          <p:spPr>
            <a:xfrm>
              <a:off x="1233655"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Up 30">
              <a:extLst>
                <a:ext uri="{FF2B5EF4-FFF2-40B4-BE49-F238E27FC236}">
                  <a16:creationId xmlns:a16="http://schemas.microsoft.com/office/drawing/2014/main" id="{E9FD1AA6-1FBB-F22D-9897-FCCEC56CFE9D}"/>
                </a:ext>
              </a:extLst>
            </p:cNvPr>
            <p:cNvSpPr/>
            <p:nvPr/>
          </p:nvSpPr>
          <p:spPr>
            <a:xfrm>
              <a:off x="1444034"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EDC668FF-B72E-612A-D965-76B0B42CB85A}"/>
              </a:ext>
            </a:extLst>
          </p:cNvPr>
          <p:cNvSpPr txBox="1"/>
          <p:nvPr/>
        </p:nvSpPr>
        <p:spPr>
          <a:xfrm>
            <a:off x="215194" y="3573152"/>
            <a:ext cx="4930992" cy="954300"/>
          </a:xfrm>
          <a:prstGeom prst="rect">
            <a:avLst/>
          </a:prstGeom>
          <a:noFill/>
        </p:spPr>
        <p:txBody>
          <a:bodyPr wrap="square">
            <a:spAutoFit/>
          </a:bodyPr>
          <a:lstStyle/>
          <a:p>
            <a:r>
              <a:rPr lang="en-US" dirty="0">
                <a:solidFill>
                  <a:srgbClr val="E3BE4E"/>
                </a:solidFill>
              </a:rPr>
              <a:t>Các giai đoạn trong học kỳ </a:t>
            </a:r>
            <a:r>
              <a:rPr lang="en-US" dirty="0">
                <a:solidFill>
                  <a:schemeClr val="bg1"/>
                </a:solidFill>
              </a:rPr>
              <a:t>tương quan đồng biến với nhau (Trừ nhóm chưa đủ điều kiện đánh giá)</a:t>
            </a:r>
          </a:p>
        </p:txBody>
      </p:sp>
      <p:sp>
        <p:nvSpPr>
          <p:cNvPr id="33" name="TextBox 32">
            <a:extLst>
              <a:ext uri="{FF2B5EF4-FFF2-40B4-BE49-F238E27FC236}">
                <a16:creationId xmlns:a16="http://schemas.microsoft.com/office/drawing/2014/main" id="{B469BA6F-86DB-C04F-CAB5-F8BCA56715C5}"/>
              </a:ext>
            </a:extLst>
          </p:cNvPr>
          <p:cNvSpPr txBox="1"/>
          <p:nvPr/>
        </p:nvSpPr>
        <p:spPr>
          <a:xfrm>
            <a:off x="217808" y="4810755"/>
            <a:ext cx="2367411" cy="379656"/>
          </a:xfrm>
          <a:prstGeom prst="rect">
            <a:avLst/>
          </a:prstGeom>
          <a:noFill/>
        </p:spPr>
        <p:txBody>
          <a:bodyPr wrap="square">
            <a:spAutoFit/>
          </a:bodyPr>
          <a:lstStyle/>
          <a:p>
            <a:r>
              <a:rPr lang="en-US" dirty="0">
                <a:solidFill>
                  <a:srgbClr val="E3BE4E"/>
                </a:solidFill>
              </a:rPr>
              <a:t>Độ tuổi đăng ký học</a:t>
            </a:r>
          </a:p>
        </p:txBody>
      </p:sp>
      <p:sp>
        <p:nvSpPr>
          <p:cNvPr id="35" name="TextBox 34">
            <a:extLst>
              <a:ext uri="{FF2B5EF4-FFF2-40B4-BE49-F238E27FC236}">
                <a16:creationId xmlns:a16="http://schemas.microsoft.com/office/drawing/2014/main" id="{2BFB9356-B52F-B2A9-AADB-140A909A375B}"/>
              </a:ext>
            </a:extLst>
          </p:cNvPr>
          <p:cNvSpPr txBox="1"/>
          <p:nvPr/>
        </p:nvSpPr>
        <p:spPr>
          <a:xfrm>
            <a:off x="2783838" y="4829467"/>
            <a:ext cx="6452886" cy="379656"/>
          </a:xfrm>
          <a:prstGeom prst="rect">
            <a:avLst/>
          </a:prstGeom>
          <a:noFill/>
        </p:spPr>
        <p:txBody>
          <a:bodyPr wrap="square">
            <a:spAutoFit/>
          </a:bodyPr>
          <a:lstStyle/>
          <a:p>
            <a:r>
              <a:rPr lang="en-US" dirty="0">
                <a:solidFill>
                  <a:schemeClr val="bg1"/>
                </a:solidFill>
              </a:rPr>
              <a:t>Tình trạng hôn nhân</a:t>
            </a:r>
          </a:p>
        </p:txBody>
      </p:sp>
      <p:sp>
        <p:nvSpPr>
          <p:cNvPr id="40" name="TextBox 39">
            <a:extLst>
              <a:ext uri="{FF2B5EF4-FFF2-40B4-BE49-F238E27FC236}">
                <a16:creationId xmlns:a16="http://schemas.microsoft.com/office/drawing/2014/main" id="{E14212CE-A971-C77D-9EFC-9B894D3655A1}"/>
              </a:ext>
            </a:extLst>
          </p:cNvPr>
          <p:cNvSpPr txBox="1"/>
          <p:nvPr/>
        </p:nvSpPr>
        <p:spPr>
          <a:xfrm>
            <a:off x="2783838" y="5337178"/>
            <a:ext cx="2304803" cy="666977"/>
          </a:xfrm>
          <a:prstGeom prst="rect">
            <a:avLst/>
          </a:prstGeom>
          <a:noFill/>
        </p:spPr>
        <p:txBody>
          <a:bodyPr wrap="square">
            <a:spAutoFit/>
          </a:bodyPr>
          <a:lstStyle/>
          <a:p>
            <a:r>
              <a:rPr lang="en-US" dirty="0">
                <a:solidFill>
                  <a:schemeClr val="bg1"/>
                </a:solidFill>
              </a:rPr>
              <a:t>Thời điểm học trong ngày</a:t>
            </a:r>
          </a:p>
        </p:txBody>
      </p:sp>
      <p:sp>
        <p:nvSpPr>
          <p:cNvPr id="42" name="TextBox 41">
            <a:extLst>
              <a:ext uri="{FF2B5EF4-FFF2-40B4-BE49-F238E27FC236}">
                <a16:creationId xmlns:a16="http://schemas.microsoft.com/office/drawing/2014/main" id="{B6A54621-209A-44BB-C85D-1ED32981D74C}"/>
              </a:ext>
            </a:extLst>
          </p:cNvPr>
          <p:cNvSpPr txBox="1"/>
          <p:nvPr/>
        </p:nvSpPr>
        <p:spPr>
          <a:xfrm>
            <a:off x="2783838" y="6147625"/>
            <a:ext cx="6452886" cy="379656"/>
          </a:xfrm>
          <a:prstGeom prst="rect">
            <a:avLst/>
          </a:prstGeom>
          <a:noFill/>
        </p:spPr>
        <p:txBody>
          <a:bodyPr wrap="square">
            <a:spAutoFit/>
          </a:bodyPr>
          <a:lstStyle/>
          <a:p>
            <a:r>
              <a:rPr lang="en-US" dirty="0">
                <a:solidFill>
                  <a:schemeClr val="bg1"/>
                </a:solidFill>
              </a:rPr>
              <a:t>Học sinh di cư</a:t>
            </a:r>
          </a:p>
        </p:txBody>
      </p:sp>
      <p:grpSp>
        <p:nvGrpSpPr>
          <p:cNvPr id="43" name="Group 42">
            <a:extLst>
              <a:ext uri="{FF2B5EF4-FFF2-40B4-BE49-F238E27FC236}">
                <a16:creationId xmlns:a16="http://schemas.microsoft.com/office/drawing/2014/main" id="{79F91C0B-8D7B-A075-EC60-53D2BF6F2E4A}"/>
              </a:ext>
            </a:extLst>
          </p:cNvPr>
          <p:cNvGrpSpPr/>
          <p:nvPr/>
        </p:nvGrpSpPr>
        <p:grpSpPr>
          <a:xfrm>
            <a:off x="2504673" y="4889595"/>
            <a:ext cx="289116" cy="259399"/>
            <a:chOff x="1233655" y="1085159"/>
            <a:chExt cx="374120" cy="335666"/>
          </a:xfrm>
        </p:grpSpPr>
        <p:sp>
          <p:nvSpPr>
            <p:cNvPr id="44" name="Arrow: Up 43">
              <a:extLst>
                <a:ext uri="{FF2B5EF4-FFF2-40B4-BE49-F238E27FC236}">
                  <a16:creationId xmlns:a16="http://schemas.microsoft.com/office/drawing/2014/main" id="{0F2C0ECA-F8B3-4632-24B5-B47C97310A50}"/>
                </a:ext>
              </a:extLst>
            </p:cNvPr>
            <p:cNvSpPr/>
            <p:nvPr/>
          </p:nvSpPr>
          <p:spPr>
            <a:xfrm>
              <a:off x="1233655"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Up 44">
              <a:extLst>
                <a:ext uri="{FF2B5EF4-FFF2-40B4-BE49-F238E27FC236}">
                  <a16:creationId xmlns:a16="http://schemas.microsoft.com/office/drawing/2014/main" id="{DD74C9B3-0F87-EB8A-2D6D-845D00E771A9}"/>
                </a:ext>
              </a:extLst>
            </p:cNvPr>
            <p:cNvSpPr/>
            <p:nvPr/>
          </p:nvSpPr>
          <p:spPr>
            <a:xfrm>
              <a:off x="1444034" y="1085159"/>
              <a:ext cx="163741" cy="335666"/>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B7DBE333-5011-4829-99E9-4DDB7C22C139}"/>
              </a:ext>
            </a:extLst>
          </p:cNvPr>
          <p:cNvGrpSpPr/>
          <p:nvPr/>
        </p:nvGrpSpPr>
        <p:grpSpPr>
          <a:xfrm>
            <a:off x="2478630" y="5561731"/>
            <a:ext cx="305159" cy="259399"/>
            <a:chOff x="1296888" y="5090458"/>
            <a:chExt cx="305159" cy="259399"/>
          </a:xfrm>
        </p:grpSpPr>
        <p:sp>
          <p:nvSpPr>
            <p:cNvPr id="47" name="Arrow: Up 46">
              <a:extLst>
                <a:ext uri="{FF2B5EF4-FFF2-40B4-BE49-F238E27FC236}">
                  <a16:creationId xmlns:a16="http://schemas.microsoft.com/office/drawing/2014/main" id="{924594E4-4756-5A6C-3014-BAE76B09FEDB}"/>
                </a:ext>
              </a:extLst>
            </p:cNvPr>
            <p:cNvSpPr/>
            <p:nvPr/>
          </p:nvSpPr>
          <p:spPr>
            <a:xfrm>
              <a:off x="1296888" y="5090458"/>
              <a:ext cx="126537" cy="259399"/>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Up 47">
              <a:extLst>
                <a:ext uri="{FF2B5EF4-FFF2-40B4-BE49-F238E27FC236}">
                  <a16:creationId xmlns:a16="http://schemas.microsoft.com/office/drawing/2014/main" id="{DA77B82F-FE17-3A6C-45E3-4809F18B30B4}"/>
                </a:ext>
              </a:extLst>
            </p:cNvPr>
            <p:cNvSpPr/>
            <p:nvPr/>
          </p:nvSpPr>
          <p:spPr>
            <a:xfrm flipH="1" flipV="1">
              <a:off x="1475510" y="5090458"/>
              <a:ext cx="126537" cy="25939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6507407A-66E5-AA1E-8CFE-475108493B53}"/>
              </a:ext>
            </a:extLst>
          </p:cNvPr>
          <p:cNvGrpSpPr/>
          <p:nvPr/>
        </p:nvGrpSpPr>
        <p:grpSpPr>
          <a:xfrm>
            <a:off x="2488630" y="6233867"/>
            <a:ext cx="305159" cy="259399"/>
            <a:chOff x="1296888" y="5090458"/>
            <a:chExt cx="305159" cy="259399"/>
          </a:xfrm>
        </p:grpSpPr>
        <p:sp>
          <p:nvSpPr>
            <p:cNvPr id="51" name="Arrow: Up 50">
              <a:extLst>
                <a:ext uri="{FF2B5EF4-FFF2-40B4-BE49-F238E27FC236}">
                  <a16:creationId xmlns:a16="http://schemas.microsoft.com/office/drawing/2014/main" id="{0FF6373F-688B-482B-C45E-EA5BB167D39C}"/>
                </a:ext>
              </a:extLst>
            </p:cNvPr>
            <p:cNvSpPr/>
            <p:nvPr/>
          </p:nvSpPr>
          <p:spPr>
            <a:xfrm>
              <a:off x="1296888" y="5090458"/>
              <a:ext cx="126537" cy="259399"/>
            </a:xfrm>
            <a:prstGeom prst="up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Up 51">
              <a:extLst>
                <a:ext uri="{FF2B5EF4-FFF2-40B4-BE49-F238E27FC236}">
                  <a16:creationId xmlns:a16="http://schemas.microsoft.com/office/drawing/2014/main" id="{5E579DB2-01FC-0D44-D921-CF3978CC58D7}"/>
                </a:ext>
              </a:extLst>
            </p:cNvPr>
            <p:cNvSpPr/>
            <p:nvPr/>
          </p:nvSpPr>
          <p:spPr>
            <a:xfrm flipH="1" flipV="1">
              <a:off x="1475510" y="5090458"/>
              <a:ext cx="126537" cy="25939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552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180421" y="626843"/>
            <a:ext cx="8407397" cy="770400"/>
          </a:xfrm>
          <a:prstGeom prst="rect">
            <a:avLst/>
          </a:prstGeom>
        </p:spPr>
        <p:txBody>
          <a:bodyPr spcFirstLastPara="1" wrap="square" lIns="121900" tIns="121900" rIns="121900" bIns="121900" anchor="b" anchorCtr="0">
            <a:noAutofit/>
          </a:bodyPr>
          <a:lstStyle/>
          <a:p>
            <a:r>
              <a:rPr lang="vi-VN" sz="3200" b="1" dirty="0">
                <a:solidFill>
                  <a:schemeClr val="bg1"/>
                </a:solidFill>
              </a:rPr>
              <a:t>Sự ảnh hưởng của </a:t>
            </a:r>
            <a:r>
              <a:rPr lang="vi-VN" sz="3200" b="1" dirty="0">
                <a:solidFill>
                  <a:srgbClr val="E3BE4E"/>
                </a:solidFill>
              </a:rPr>
              <a:t>độ tuổi sinh viên nhập học và giới tính </a:t>
            </a:r>
            <a:r>
              <a:rPr lang="vi-VN" sz="3200" b="1" dirty="0">
                <a:solidFill>
                  <a:schemeClr val="bg1"/>
                </a:solidFill>
              </a:rPr>
              <a:t>đến </a:t>
            </a:r>
            <a:r>
              <a:rPr lang="en-US" sz="3200" b="1" dirty="0">
                <a:solidFill>
                  <a:schemeClr val="tx2">
                    <a:lumMod val="50000"/>
                  </a:schemeClr>
                </a:solidFill>
              </a:rPr>
              <a:t>tỉ lệ thôi học</a:t>
            </a:r>
            <a:endParaRPr lang="en-US" sz="3200" dirty="0">
              <a:solidFill>
                <a:schemeClr val="bg1"/>
              </a:solidFill>
            </a:endParaRPr>
          </a:p>
        </p:txBody>
      </p:sp>
      <p:sp>
        <p:nvSpPr>
          <p:cNvPr id="1124" name="Google Shape;1124;p39"/>
          <p:cNvSpPr txBox="1">
            <a:spLocks noGrp="1"/>
          </p:cNvSpPr>
          <p:nvPr>
            <p:ph type="subTitle" idx="1"/>
          </p:nvPr>
        </p:nvSpPr>
        <p:spPr>
          <a:xfrm>
            <a:off x="1110620" y="4608889"/>
            <a:ext cx="9850605" cy="1250800"/>
          </a:xfrm>
          <a:prstGeom prst="rect">
            <a:avLst/>
          </a:prstGeom>
        </p:spPr>
        <p:txBody>
          <a:bodyPr spcFirstLastPara="1" wrap="square" lIns="121900" tIns="121900" rIns="121900" bIns="121900" anchor="t" anchorCtr="0">
            <a:noAutofit/>
          </a:bodyPr>
          <a:lstStyle/>
          <a:p>
            <a:pPr marL="0" indent="0" algn="just"/>
            <a:r>
              <a:rPr lang="vi-VN" sz="2000" dirty="0"/>
              <a:t>Nhìn chung </a:t>
            </a:r>
            <a:r>
              <a:rPr lang="vi-VN" sz="2000" dirty="0">
                <a:solidFill>
                  <a:srgbClr val="FFC000"/>
                </a:solidFill>
              </a:rPr>
              <a:t>sinh viên tốt nghiệp </a:t>
            </a:r>
            <a:r>
              <a:rPr lang="vi-VN" sz="2000" dirty="0"/>
              <a:t>thường đăng ký học </a:t>
            </a:r>
            <a:r>
              <a:rPr lang="vi-VN" sz="2000" dirty="0">
                <a:solidFill>
                  <a:schemeClr val="accent4">
                    <a:lumMod val="40000"/>
                    <a:lumOff val="60000"/>
                  </a:schemeClr>
                </a:solidFill>
              </a:rPr>
              <a:t>dưới 20 tuổi</a:t>
            </a:r>
            <a:r>
              <a:rPr lang="vi-VN" sz="2000" dirty="0"/>
              <a:t>, trong khi những </a:t>
            </a:r>
            <a:r>
              <a:rPr lang="en-US" sz="2000" dirty="0">
                <a:solidFill>
                  <a:srgbClr val="E3BE4E"/>
                </a:solidFill>
              </a:rPr>
              <a:t>sinh viên</a:t>
            </a:r>
            <a:r>
              <a:rPr lang="vi-VN" sz="2000" dirty="0">
                <a:solidFill>
                  <a:srgbClr val="E3BE4E"/>
                </a:solidFill>
              </a:rPr>
              <a:t> đã thôi học </a:t>
            </a:r>
            <a:r>
              <a:rPr lang="vi-VN" sz="2000" dirty="0"/>
              <a:t>có tỉ trọng </a:t>
            </a:r>
            <a:r>
              <a:rPr lang="vi-VN" sz="2000" dirty="0">
                <a:solidFill>
                  <a:schemeClr val="accent4">
                    <a:lumMod val="40000"/>
                    <a:lumOff val="60000"/>
                  </a:schemeClr>
                </a:solidFill>
              </a:rPr>
              <a:t>dàn trãi ở khoảng 24-29 tuổi</a:t>
            </a:r>
            <a:r>
              <a:rPr lang="vi-VN" sz="2000" dirty="0"/>
              <a:t>. Biểu đồ cũng cho thấy các </a:t>
            </a:r>
            <a:r>
              <a:rPr lang="vi-VN" sz="2000" dirty="0">
                <a:solidFill>
                  <a:srgbClr val="E3BE4E"/>
                </a:solidFill>
              </a:rPr>
              <a:t>sinh viên nữ </a:t>
            </a:r>
            <a:r>
              <a:rPr lang="vi-VN" sz="2000" dirty="0"/>
              <a:t>sẽ tốt nghiệp </a:t>
            </a:r>
            <a:r>
              <a:rPr lang="vi-VN" sz="2000" dirty="0">
                <a:solidFill>
                  <a:schemeClr val="accent4">
                    <a:lumMod val="40000"/>
                    <a:lumOff val="60000"/>
                  </a:schemeClr>
                </a:solidFill>
              </a:rPr>
              <a:t>nhiều hơn đến 75%</a:t>
            </a:r>
            <a:r>
              <a:rPr lang="en-US" sz="2000" dirty="0">
                <a:solidFill>
                  <a:schemeClr val="accent4">
                    <a:lumMod val="40000"/>
                    <a:lumOff val="60000"/>
                  </a:schemeClr>
                </a:solidFill>
              </a:rPr>
              <a:t> so với sinh viên nam</a:t>
            </a:r>
            <a:r>
              <a:rPr lang="en-US" sz="2000" dirty="0"/>
              <a:t>,</a:t>
            </a:r>
            <a:r>
              <a:rPr lang="vi-VN" sz="2000" dirty="0"/>
              <a:t> </a:t>
            </a:r>
            <a:r>
              <a:rPr lang="en-US" sz="2000" dirty="0"/>
              <a:t>trong khi</a:t>
            </a:r>
            <a:r>
              <a:rPr lang="vi-VN" sz="2000" dirty="0"/>
              <a:t> </a:t>
            </a:r>
            <a:r>
              <a:rPr lang="vi-VN" sz="2000" dirty="0">
                <a:solidFill>
                  <a:srgbClr val="E3BE4E"/>
                </a:solidFill>
              </a:rPr>
              <a:t>tỉ lệ thôi học của sinh viên nam</a:t>
            </a:r>
            <a:r>
              <a:rPr lang="vi-VN" sz="2000" dirty="0"/>
              <a:t> có thể đạt </a:t>
            </a:r>
            <a:r>
              <a:rPr lang="vi-VN" sz="2000" dirty="0">
                <a:solidFill>
                  <a:schemeClr val="accent4">
                    <a:lumMod val="40000"/>
                    <a:lumOff val="60000"/>
                  </a:schemeClr>
                </a:solidFill>
              </a:rPr>
              <a:t>sắp xỉ 50% </a:t>
            </a:r>
            <a:r>
              <a:rPr lang="en-US" sz="2000" dirty="0">
                <a:solidFill>
                  <a:schemeClr val="accent4">
                    <a:lumMod val="40000"/>
                    <a:lumOff val="60000"/>
                  </a:schemeClr>
                </a:solidFill>
              </a:rPr>
              <a:t>so với nhóm sinh viên nam khác</a:t>
            </a:r>
            <a:endParaRPr lang="vi-VN" sz="2000" dirty="0">
              <a:solidFill>
                <a:schemeClr val="accent4">
                  <a:lumMod val="40000"/>
                  <a:lumOff val="60000"/>
                </a:schemeClr>
              </a:solidFill>
            </a:endParaRPr>
          </a:p>
        </p:txBody>
      </p:sp>
      <p:sp>
        <p:nvSpPr>
          <p:cNvPr id="1127" name="Google Shape;1127;p39"/>
          <p:cNvSpPr/>
          <p:nvPr/>
        </p:nvSpPr>
        <p:spPr>
          <a:xfrm>
            <a:off x="10521105" y="1445598"/>
            <a:ext cx="336000" cy="336000"/>
          </a:xfrm>
          <a:prstGeom prst="rect">
            <a:avLst/>
          </a:prstGeom>
          <a:solidFill>
            <a:schemeClr val="accent3"/>
          </a:solidFill>
          <a:ln>
            <a:noFill/>
          </a:ln>
        </p:spPr>
        <p:txBody>
          <a:bodyPr spcFirstLastPara="1" wrap="square" lIns="121900" tIns="121900" rIns="121900" bIns="121900" anchor="ctr" anchorCtr="0">
            <a:noAutofit/>
          </a:bodyPr>
          <a:lstStyle/>
          <a:p>
            <a:endParaRPr sz="2489"/>
          </a:p>
        </p:txBody>
      </p:sp>
      <p:sp>
        <p:nvSpPr>
          <p:cNvPr id="1128" name="Google Shape;1128;p39"/>
          <p:cNvSpPr/>
          <p:nvPr/>
        </p:nvSpPr>
        <p:spPr>
          <a:xfrm>
            <a:off x="1110620" y="1442343"/>
            <a:ext cx="564400" cy="564400"/>
          </a:xfrm>
          <a:prstGeom prst="rect">
            <a:avLst/>
          </a:prstGeom>
          <a:solidFill>
            <a:schemeClr val="accent1"/>
          </a:solidFill>
          <a:ln>
            <a:noFill/>
          </a:ln>
        </p:spPr>
        <p:txBody>
          <a:bodyPr spcFirstLastPara="1" wrap="square" lIns="121900" tIns="121900" rIns="121900" bIns="121900" anchor="ctr" anchorCtr="0">
            <a:noAutofit/>
          </a:bodyPr>
          <a:lstStyle/>
          <a:p>
            <a:endParaRPr sz="2489"/>
          </a:p>
        </p:txBody>
      </p:sp>
      <p:pic>
        <p:nvPicPr>
          <p:cNvPr id="2" name="Picture 1" descr="Chart&#10;&#10;Description automatically generated">
            <a:extLst>
              <a:ext uri="{FF2B5EF4-FFF2-40B4-BE49-F238E27FC236}">
                <a16:creationId xmlns:a16="http://schemas.microsoft.com/office/drawing/2014/main" id="{20F33406-D426-5A84-7E2A-4C67A369E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843" y="1507964"/>
            <a:ext cx="9584337" cy="2889372"/>
          </a:xfrm>
          <a:prstGeom prst="rect">
            <a:avLst/>
          </a:prstGeom>
        </p:spPr>
      </p:pic>
    </p:spTree>
    <p:extLst>
      <p:ext uri="{BB962C8B-B14F-4D97-AF65-F5344CB8AC3E}">
        <p14:creationId xmlns:p14="http://schemas.microsoft.com/office/powerpoint/2010/main" val="2865833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257940" y="757245"/>
            <a:ext cx="7229980" cy="770400"/>
          </a:xfrm>
          <a:prstGeom prst="rect">
            <a:avLst/>
          </a:prstGeom>
        </p:spPr>
        <p:txBody>
          <a:bodyPr spcFirstLastPara="1" wrap="square" lIns="121900" tIns="121900" rIns="121900" bIns="121900" anchor="b" anchorCtr="0">
            <a:noAutofit/>
          </a:bodyPr>
          <a:lstStyle/>
          <a:p>
            <a:r>
              <a:rPr lang="vi-VN" b="1" dirty="0">
                <a:solidFill>
                  <a:srgbClr val="E3BE4E"/>
                </a:solidFill>
              </a:rPr>
              <a:t>Tình trạng hôn nhân </a:t>
            </a:r>
            <a:r>
              <a:rPr lang="vi-VN" b="1" dirty="0"/>
              <a:t>ảnh hưởng đến </a:t>
            </a:r>
            <a:r>
              <a:rPr lang="en-US" b="1" dirty="0">
                <a:solidFill>
                  <a:schemeClr val="tx2">
                    <a:lumMod val="75000"/>
                  </a:schemeClr>
                </a:solidFill>
              </a:rPr>
              <a:t>tỉ lệ thôi học </a:t>
            </a:r>
            <a:r>
              <a:rPr lang="en-US" b="1" dirty="0">
                <a:solidFill>
                  <a:schemeClr val="bg1"/>
                </a:solidFill>
              </a:rPr>
              <a:t>của sinh viên</a:t>
            </a:r>
          </a:p>
        </p:txBody>
      </p:sp>
      <p:pic>
        <p:nvPicPr>
          <p:cNvPr id="3" name="Picture 2">
            <a:extLst>
              <a:ext uri="{FF2B5EF4-FFF2-40B4-BE49-F238E27FC236}">
                <a16:creationId xmlns:a16="http://schemas.microsoft.com/office/drawing/2014/main" id="{6BAA50D0-099F-F302-B5F5-368ABA4DF9CA}"/>
              </a:ext>
            </a:extLst>
          </p:cNvPr>
          <p:cNvPicPr>
            <a:picLocks noChangeAspect="1"/>
          </p:cNvPicPr>
          <p:nvPr/>
        </p:nvPicPr>
        <p:blipFill>
          <a:blip r:embed="rId3"/>
          <a:stretch>
            <a:fillRect/>
          </a:stretch>
        </p:blipFill>
        <p:spPr>
          <a:xfrm>
            <a:off x="257940" y="1619950"/>
            <a:ext cx="8169348" cy="4983912"/>
          </a:xfrm>
          <a:prstGeom prst="rect">
            <a:avLst/>
          </a:prstGeom>
        </p:spPr>
      </p:pic>
      <p:sp>
        <p:nvSpPr>
          <p:cNvPr id="7" name="Google Shape;1124;p39">
            <a:extLst>
              <a:ext uri="{FF2B5EF4-FFF2-40B4-BE49-F238E27FC236}">
                <a16:creationId xmlns:a16="http://schemas.microsoft.com/office/drawing/2014/main" id="{EF088800-367B-F4B4-1956-44262E154439}"/>
              </a:ext>
            </a:extLst>
          </p:cNvPr>
          <p:cNvSpPr txBox="1">
            <a:spLocks/>
          </p:cNvSpPr>
          <p:nvPr/>
        </p:nvSpPr>
        <p:spPr>
          <a:xfrm>
            <a:off x="8589796" y="2614948"/>
            <a:ext cx="3471024" cy="125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389457" algn="l" rtl="0">
              <a:lnSpc>
                <a:spcPct val="100000"/>
              </a:lnSpc>
              <a:spcBef>
                <a:spcPts val="0"/>
              </a:spcBef>
              <a:spcAft>
                <a:spcPts val="0"/>
              </a:spcAft>
              <a:buClr>
                <a:schemeClr val="lt1"/>
              </a:buClr>
              <a:buSzPts val="1000"/>
              <a:buFont typeface="Livvic Light"/>
              <a:buChar char="●"/>
              <a:defRPr sz="1600" b="0" i="0" u="none" strike="noStrike" cap="none">
                <a:solidFill>
                  <a:schemeClr val="lt1"/>
                </a:solidFill>
                <a:latin typeface="Maven Pro"/>
                <a:ea typeface="Maven Pro"/>
                <a:cs typeface="Maven Pro"/>
                <a:sym typeface="Maven Pro"/>
              </a:defRPr>
            </a:lvl1pPr>
            <a:lvl2pPr marL="1219170" marR="0" lvl="1"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2pPr>
            <a:lvl3pPr marL="1828754" marR="0" lvl="2"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3pPr>
            <a:lvl4pPr marL="2438339" marR="0" lvl="3"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4pPr>
            <a:lvl5pPr marL="3047924" marR="0" lvl="4"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5pPr>
            <a:lvl6pPr marL="3657509" marR="0" lvl="5"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6pPr>
            <a:lvl7pPr marL="4267093" marR="0" lvl="6"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7pPr>
            <a:lvl8pPr marL="4876678" marR="0" lvl="7" indent="-389457" algn="l" rtl="0">
              <a:lnSpc>
                <a:spcPct val="115000"/>
              </a:lnSpc>
              <a:spcBef>
                <a:spcPts val="2133"/>
              </a:spcBef>
              <a:spcAft>
                <a:spcPts val="0"/>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8pPr>
            <a:lvl9pPr marL="5486263" marR="0" lvl="8" indent="-389457" algn="l" rtl="0">
              <a:lnSpc>
                <a:spcPct val="115000"/>
              </a:lnSpc>
              <a:spcBef>
                <a:spcPts val="2133"/>
              </a:spcBef>
              <a:spcAft>
                <a:spcPts val="2133"/>
              </a:spcAft>
              <a:buClr>
                <a:schemeClr val="lt1"/>
              </a:buClr>
              <a:buSzPts val="1000"/>
              <a:buFont typeface="Nunito Light"/>
              <a:buChar char="■"/>
              <a:defRPr sz="1867" b="0" i="0" u="none" strike="noStrike" cap="none">
                <a:solidFill>
                  <a:schemeClr val="lt1"/>
                </a:solidFill>
                <a:latin typeface="Maven Pro"/>
                <a:ea typeface="Maven Pro"/>
                <a:cs typeface="Maven Pro"/>
                <a:sym typeface="Maven Pro"/>
              </a:defRPr>
            </a:lvl9pPr>
          </a:lstStyle>
          <a:p>
            <a:pPr marL="0" indent="0" algn="just">
              <a:buNone/>
            </a:pPr>
            <a:r>
              <a:rPr lang="en-US" sz="2000" dirty="0"/>
              <a:t>X</a:t>
            </a:r>
            <a:r>
              <a:rPr lang="vi-VN" sz="2000" dirty="0"/>
              <a:t>u hướng cho thấy </a:t>
            </a:r>
            <a:r>
              <a:rPr lang="en-US" sz="2000" dirty="0">
                <a:solidFill>
                  <a:srgbClr val="FFC000"/>
                </a:solidFill>
              </a:rPr>
              <a:t>tình trạng hôn nhân không ảnh hưởng nhiều</a:t>
            </a:r>
            <a:r>
              <a:rPr lang="en-US" sz="2000" dirty="0"/>
              <a:t> đến kết quả cuối khóa của sinh viên, tuy nhiên, </a:t>
            </a:r>
            <a:r>
              <a:rPr lang="en-US" sz="2000" dirty="0">
                <a:solidFill>
                  <a:srgbClr val="FFC000"/>
                </a:solidFill>
              </a:rPr>
              <a:t>trạng thái kết hôn và sau kết hôn tăng nhẹ</a:t>
            </a:r>
            <a:r>
              <a:rPr lang="en-US" sz="2000" dirty="0"/>
              <a:t> ở </a:t>
            </a:r>
            <a:r>
              <a:rPr lang="en-US" sz="2000" dirty="0">
                <a:solidFill>
                  <a:schemeClr val="accent4">
                    <a:lumMod val="40000"/>
                    <a:lumOff val="60000"/>
                  </a:schemeClr>
                </a:solidFill>
              </a:rPr>
              <a:t>nhóm sinh viên bỏ học </a:t>
            </a:r>
            <a:endParaRPr lang="vi-VN" sz="2000" dirty="0">
              <a:solidFill>
                <a:schemeClr val="accent4">
                  <a:lumMod val="40000"/>
                  <a:lumOff val="6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165343" y="768819"/>
            <a:ext cx="9545816" cy="770400"/>
          </a:xfrm>
          <a:prstGeom prst="rect">
            <a:avLst/>
          </a:prstGeom>
        </p:spPr>
        <p:txBody>
          <a:bodyPr spcFirstLastPara="1" wrap="square" lIns="121900" tIns="121900" rIns="121900" bIns="121900" anchor="b" anchorCtr="0">
            <a:noAutofit/>
          </a:bodyPr>
          <a:lstStyle/>
          <a:p>
            <a:r>
              <a:rPr lang="vi-VN" sz="3600" b="1" dirty="0">
                <a:solidFill>
                  <a:srgbClr val="E3BE4E"/>
                </a:solidFill>
              </a:rPr>
              <a:t>Tình trạng cập nhật học phí </a:t>
            </a:r>
            <a:r>
              <a:rPr lang="vi-VN" sz="3600" b="1" dirty="0"/>
              <a:t>ảnh hưởng như thế nào đến </a:t>
            </a:r>
            <a:r>
              <a:rPr lang="en-US" sz="3600" b="1" dirty="0">
                <a:solidFill>
                  <a:schemeClr val="tx2">
                    <a:lumMod val="75000"/>
                  </a:schemeClr>
                </a:solidFill>
              </a:rPr>
              <a:t>tỉ lệ thôi học</a:t>
            </a:r>
          </a:p>
        </p:txBody>
      </p:sp>
      <p:pic>
        <p:nvPicPr>
          <p:cNvPr id="5" name="Picture 4">
            <a:extLst>
              <a:ext uri="{FF2B5EF4-FFF2-40B4-BE49-F238E27FC236}">
                <a16:creationId xmlns:a16="http://schemas.microsoft.com/office/drawing/2014/main" id="{AC996E52-B213-AEBE-45FC-CFBB77111571}"/>
              </a:ext>
            </a:extLst>
          </p:cNvPr>
          <p:cNvPicPr>
            <a:picLocks noChangeAspect="1"/>
          </p:cNvPicPr>
          <p:nvPr/>
        </p:nvPicPr>
        <p:blipFill>
          <a:blip r:embed="rId3"/>
          <a:stretch>
            <a:fillRect/>
          </a:stretch>
        </p:blipFill>
        <p:spPr>
          <a:xfrm>
            <a:off x="367805" y="1712839"/>
            <a:ext cx="7712926" cy="1632244"/>
          </a:xfrm>
          <a:prstGeom prst="rect">
            <a:avLst/>
          </a:prstGeom>
        </p:spPr>
      </p:pic>
      <p:pic>
        <p:nvPicPr>
          <p:cNvPr id="9" name="Picture 8">
            <a:extLst>
              <a:ext uri="{FF2B5EF4-FFF2-40B4-BE49-F238E27FC236}">
                <a16:creationId xmlns:a16="http://schemas.microsoft.com/office/drawing/2014/main" id="{EECD47C9-0002-B774-F6E0-BFC66354DAA6}"/>
              </a:ext>
            </a:extLst>
          </p:cNvPr>
          <p:cNvPicPr>
            <a:picLocks noChangeAspect="1"/>
          </p:cNvPicPr>
          <p:nvPr/>
        </p:nvPicPr>
        <p:blipFill>
          <a:blip r:embed="rId4"/>
          <a:stretch>
            <a:fillRect/>
          </a:stretch>
        </p:blipFill>
        <p:spPr>
          <a:xfrm>
            <a:off x="367805" y="3405850"/>
            <a:ext cx="7712926" cy="3029674"/>
          </a:xfrm>
          <a:prstGeom prst="rect">
            <a:avLst/>
          </a:prstGeom>
        </p:spPr>
      </p:pic>
      <p:sp>
        <p:nvSpPr>
          <p:cNvPr id="13" name="TextBox 12">
            <a:extLst>
              <a:ext uri="{FF2B5EF4-FFF2-40B4-BE49-F238E27FC236}">
                <a16:creationId xmlns:a16="http://schemas.microsoft.com/office/drawing/2014/main" id="{65C40810-0704-27EC-4B1E-EB36175EAD57}"/>
              </a:ext>
            </a:extLst>
          </p:cNvPr>
          <p:cNvSpPr txBox="1"/>
          <p:nvPr/>
        </p:nvSpPr>
        <p:spPr>
          <a:xfrm>
            <a:off x="8410516" y="2531847"/>
            <a:ext cx="3326214" cy="2677656"/>
          </a:xfrm>
          <a:prstGeom prst="rect">
            <a:avLst/>
          </a:prstGeom>
          <a:noFill/>
        </p:spPr>
        <p:txBody>
          <a:bodyPr wrap="square">
            <a:spAutoFit/>
          </a:bodyPr>
          <a:lstStyle/>
          <a:p>
            <a:pPr algn="just"/>
            <a:r>
              <a:rPr lang="vi-VN" sz="2400" dirty="0">
                <a:solidFill>
                  <a:schemeClr val="bg1"/>
                </a:solidFill>
                <a:latin typeface="Maven Pro"/>
                <a:sym typeface="Maven Pro"/>
              </a:rPr>
              <a:t>Những sinh viên thôi học </a:t>
            </a:r>
            <a:r>
              <a:rPr lang="vi-VN" sz="2400" dirty="0">
                <a:solidFill>
                  <a:schemeClr val="bg1"/>
                </a:solidFill>
              </a:rPr>
              <a:t>có tỉ trọng </a:t>
            </a:r>
            <a:r>
              <a:rPr lang="vi-VN" sz="2400" dirty="0">
                <a:solidFill>
                  <a:srgbClr val="FFC000"/>
                </a:solidFill>
                <a:latin typeface="Maven Pro"/>
                <a:sym typeface="Maven Pro"/>
              </a:rPr>
              <a:t>chưa hoàn thành học phí</a:t>
            </a:r>
            <a:r>
              <a:rPr lang="vi-VN" sz="2400" dirty="0">
                <a:solidFill>
                  <a:schemeClr val="bg1"/>
                </a:solidFill>
              </a:rPr>
              <a:t> </a:t>
            </a:r>
            <a:r>
              <a:rPr lang="vi-VN" sz="2400" dirty="0">
                <a:solidFill>
                  <a:schemeClr val="accent4">
                    <a:lumMod val="40000"/>
                    <a:lumOff val="60000"/>
                  </a:schemeClr>
                </a:solidFill>
                <a:latin typeface="Maven Pro"/>
                <a:sym typeface="Maven Pro"/>
              </a:rPr>
              <a:t>cao hơn </a:t>
            </a:r>
            <a:r>
              <a:rPr lang="en-US" sz="2400" dirty="0">
                <a:solidFill>
                  <a:schemeClr val="accent4">
                    <a:lumMod val="40000"/>
                    <a:lumOff val="60000"/>
                  </a:schemeClr>
                </a:solidFill>
                <a:latin typeface="Maven Pro"/>
                <a:sym typeface="Maven Pro"/>
              </a:rPr>
              <a:t>94</a:t>
            </a:r>
            <a:r>
              <a:rPr lang="vi-VN" sz="2400" dirty="0">
                <a:solidFill>
                  <a:schemeClr val="accent4">
                    <a:lumMod val="40000"/>
                    <a:lumOff val="60000"/>
                  </a:schemeClr>
                </a:solidFill>
                <a:latin typeface="Maven Pro"/>
                <a:sym typeface="Maven Pro"/>
              </a:rPr>
              <a:t>%</a:t>
            </a:r>
            <a:r>
              <a:rPr lang="vi-VN" sz="2400" dirty="0">
                <a:solidFill>
                  <a:schemeClr val="bg1"/>
                </a:solidFill>
              </a:rPr>
              <a:t> và </a:t>
            </a:r>
            <a:r>
              <a:rPr lang="vi-VN" sz="2400" dirty="0">
                <a:solidFill>
                  <a:srgbClr val="FFC000"/>
                </a:solidFill>
                <a:latin typeface="Maven Pro"/>
                <a:sym typeface="Maven Pro"/>
              </a:rPr>
              <a:t>vay nợ</a:t>
            </a:r>
            <a:r>
              <a:rPr lang="vi-VN" sz="2400" dirty="0">
                <a:solidFill>
                  <a:schemeClr val="bg1"/>
                </a:solidFill>
              </a:rPr>
              <a:t> </a:t>
            </a:r>
            <a:r>
              <a:rPr lang="vi-VN" sz="2400" dirty="0">
                <a:solidFill>
                  <a:schemeClr val="accent4">
                    <a:lumMod val="40000"/>
                    <a:lumOff val="60000"/>
                  </a:schemeClr>
                </a:solidFill>
                <a:latin typeface="Maven Pro"/>
                <a:sym typeface="Maven Pro"/>
              </a:rPr>
              <a:t>tăng 3</a:t>
            </a:r>
            <a:r>
              <a:rPr lang="en-US" sz="2400" dirty="0">
                <a:solidFill>
                  <a:schemeClr val="accent4">
                    <a:lumMod val="40000"/>
                    <a:lumOff val="60000"/>
                  </a:schemeClr>
                </a:solidFill>
                <a:latin typeface="Maven Pro"/>
                <a:sym typeface="Maven Pro"/>
              </a:rPr>
              <a:t>8</a:t>
            </a:r>
            <a:r>
              <a:rPr lang="vi-VN" sz="2400" dirty="0">
                <a:solidFill>
                  <a:schemeClr val="accent4">
                    <a:lumMod val="40000"/>
                    <a:lumOff val="60000"/>
                  </a:schemeClr>
                </a:solidFill>
                <a:latin typeface="Maven Pro"/>
                <a:sym typeface="Maven Pro"/>
              </a:rPr>
              <a:t>%</a:t>
            </a:r>
            <a:r>
              <a:rPr lang="vi-VN" sz="2400" dirty="0">
                <a:solidFill>
                  <a:schemeClr val="bg1"/>
                </a:solidFill>
              </a:rPr>
              <a:t> so với những nhóm sinh viên khác.</a:t>
            </a:r>
            <a:endParaRPr lang="en-US" sz="2400" dirty="0">
              <a:solidFill>
                <a:schemeClr val="bg1"/>
              </a:solidFill>
            </a:endParaRPr>
          </a:p>
        </p:txBody>
      </p:sp>
    </p:spTree>
    <p:extLst>
      <p:ext uri="{BB962C8B-B14F-4D97-AF65-F5344CB8AC3E}">
        <p14:creationId xmlns:p14="http://schemas.microsoft.com/office/powerpoint/2010/main" val="3737718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262041" y="768667"/>
            <a:ext cx="8673615" cy="770400"/>
          </a:xfrm>
          <a:prstGeom prst="rect">
            <a:avLst/>
          </a:prstGeom>
        </p:spPr>
        <p:txBody>
          <a:bodyPr spcFirstLastPara="1" wrap="square" lIns="121900" tIns="121900" rIns="121900" bIns="121900" anchor="b" anchorCtr="0">
            <a:noAutofit/>
          </a:bodyPr>
          <a:lstStyle/>
          <a:p>
            <a:r>
              <a:rPr lang="en-US" b="1" dirty="0">
                <a:solidFill>
                  <a:schemeClr val="bg1"/>
                </a:solidFill>
              </a:rPr>
              <a:t>X</a:t>
            </a:r>
            <a:r>
              <a:rPr lang="vi-VN" b="1" dirty="0">
                <a:solidFill>
                  <a:schemeClr val="bg1"/>
                </a:solidFill>
              </a:rPr>
              <a:t>ét đến các </a:t>
            </a:r>
            <a:r>
              <a:rPr lang="vi-VN" b="1" dirty="0">
                <a:solidFill>
                  <a:srgbClr val="E3BE4E"/>
                </a:solidFill>
              </a:rPr>
              <a:t>yếu tố gia cảnh và thu nhập </a:t>
            </a:r>
            <a:r>
              <a:rPr lang="vi-VN" b="1" dirty="0">
                <a:solidFill>
                  <a:schemeClr val="bg1"/>
                </a:solidFill>
              </a:rPr>
              <a:t>của </a:t>
            </a:r>
            <a:r>
              <a:rPr lang="vi-VN" b="1" dirty="0">
                <a:solidFill>
                  <a:schemeClr val="tx2">
                    <a:lumMod val="75000"/>
                  </a:schemeClr>
                </a:solidFill>
              </a:rPr>
              <a:t>sinh viên</a:t>
            </a:r>
            <a:r>
              <a:rPr lang="en-US" b="1" dirty="0">
                <a:solidFill>
                  <a:schemeClr val="tx2">
                    <a:lumMod val="75000"/>
                  </a:schemeClr>
                </a:solidFill>
              </a:rPr>
              <a:t> bỏ học</a:t>
            </a:r>
            <a:endParaRPr lang="en-US" dirty="0">
              <a:solidFill>
                <a:schemeClr val="tx2">
                  <a:lumMod val="75000"/>
                </a:schemeClr>
              </a:solidFill>
            </a:endParaRPr>
          </a:p>
        </p:txBody>
      </p:sp>
      <p:sp>
        <p:nvSpPr>
          <p:cNvPr id="1127" name="Google Shape;1127;p39"/>
          <p:cNvSpPr/>
          <p:nvPr/>
        </p:nvSpPr>
        <p:spPr>
          <a:xfrm>
            <a:off x="11416476" y="5620660"/>
            <a:ext cx="336000" cy="336000"/>
          </a:xfrm>
          <a:prstGeom prst="rect">
            <a:avLst/>
          </a:prstGeom>
          <a:solidFill>
            <a:schemeClr val="accent3"/>
          </a:solidFill>
          <a:ln>
            <a:noFill/>
          </a:ln>
        </p:spPr>
        <p:txBody>
          <a:bodyPr spcFirstLastPara="1" wrap="square" lIns="121900" tIns="121900" rIns="121900" bIns="121900" anchor="ctr" anchorCtr="0">
            <a:noAutofit/>
          </a:bodyPr>
          <a:lstStyle/>
          <a:p>
            <a:endParaRPr sz="2489"/>
          </a:p>
        </p:txBody>
      </p:sp>
      <p:sp>
        <p:nvSpPr>
          <p:cNvPr id="1128" name="Google Shape;1128;p39"/>
          <p:cNvSpPr/>
          <p:nvPr/>
        </p:nvSpPr>
        <p:spPr>
          <a:xfrm>
            <a:off x="224120" y="5620660"/>
            <a:ext cx="564400" cy="564400"/>
          </a:xfrm>
          <a:prstGeom prst="rect">
            <a:avLst/>
          </a:prstGeom>
          <a:solidFill>
            <a:schemeClr val="accent1"/>
          </a:solidFill>
          <a:ln>
            <a:noFill/>
          </a:ln>
        </p:spPr>
        <p:txBody>
          <a:bodyPr spcFirstLastPara="1" wrap="square" lIns="121900" tIns="121900" rIns="121900" bIns="121900" anchor="ctr" anchorCtr="0">
            <a:noAutofit/>
          </a:bodyPr>
          <a:lstStyle/>
          <a:p>
            <a:endParaRPr sz="2489"/>
          </a:p>
        </p:txBody>
      </p:sp>
      <p:grpSp>
        <p:nvGrpSpPr>
          <p:cNvPr id="20" name="Group 19">
            <a:extLst>
              <a:ext uri="{FF2B5EF4-FFF2-40B4-BE49-F238E27FC236}">
                <a16:creationId xmlns:a16="http://schemas.microsoft.com/office/drawing/2014/main" id="{F3BE2B7F-F794-8738-0ECF-557B8056B80C}"/>
              </a:ext>
            </a:extLst>
          </p:cNvPr>
          <p:cNvGrpSpPr/>
          <p:nvPr/>
        </p:nvGrpSpPr>
        <p:grpSpPr>
          <a:xfrm>
            <a:off x="506320" y="1675868"/>
            <a:ext cx="11179359" cy="4180465"/>
            <a:chOff x="200612" y="1539067"/>
            <a:chExt cx="11179359" cy="4180465"/>
          </a:xfrm>
        </p:grpSpPr>
        <p:pic>
          <p:nvPicPr>
            <p:cNvPr id="5" name="Picture 4">
              <a:extLst>
                <a:ext uri="{FF2B5EF4-FFF2-40B4-BE49-F238E27FC236}">
                  <a16:creationId xmlns:a16="http://schemas.microsoft.com/office/drawing/2014/main" id="{3E7FC3B2-C093-0E0C-372E-A17D6FA9FB90}"/>
                </a:ext>
              </a:extLst>
            </p:cNvPr>
            <p:cNvPicPr>
              <a:picLocks noChangeAspect="1"/>
            </p:cNvPicPr>
            <p:nvPr/>
          </p:nvPicPr>
          <p:blipFill>
            <a:blip r:embed="rId3"/>
            <a:stretch>
              <a:fillRect/>
            </a:stretch>
          </p:blipFill>
          <p:spPr>
            <a:xfrm>
              <a:off x="8874934" y="1558419"/>
              <a:ext cx="2505037" cy="2025936"/>
            </a:xfrm>
            <a:prstGeom prst="rect">
              <a:avLst/>
            </a:prstGeom>
          </p:spPr>
        </p:pic>
        <p:pic>
          <p:nvPicPr>
            <p:cNvPr id="7" name="Picture 6">
              <a:extLst>
                <a:ext uri="{FF2B5EF4-FFF2-40B4-BE49-F238E27FC236}">
                  <a16:creationId xmlns:a16="http://schemas.microsoft.com/office/drawing/2014/main" id="{CBCC340E-996E-F1D6-E690-2A9BBBE4E490}"/>
                </a:ext>
              </a:extLst>
            </p:cNvPr>
            <p:cNvPicPr>
              <a:picLocks noChangeAspect="1"/>
            </p:cNvPicPr>
            <p:nvPr/>
          </p:nvPicPr>
          <p:blipFill>
            <a:blip r:embed="rId4"/>
            <a:stretch>
              <a:fillRect/>
            </a:stretch>
          </p:blipFill>
          <p:spPr>
            <a:xfrm>
              <a:off x="8872284" y="3689139"/>
              <a:ext cx="2505037" cy="2025936"/>
            </a:xfrm>
            <a:prstGeom prst="rect">
              <a:avLst/>
            </a:prstGeom>
          </p:spPr>
        </p:pic>
        <p:pic>
          <p:nvPicPr>
            <p:cNvPr id="10" name="Picture 9">
              <a:extLst>
                <a:ext uri="{FF2B5EF4-FFF2-40B4-BE49-F238E27FC236}">
                  <a16:creationId xmlns:a16="http://schemas.microsoft.com/office/drawing/2014/main" id="{8C9B99FD-7C06-E225-CEB2-BF22976CB6B4}"/>
                </a:ext>
              </a:extLst>
            </p:cNvPr>
            <p:cNvPicPr>
              <a:picLocks noChangeAspect="1"/>
            </p:cNvPicPr>
            <p:nvPr/>
          </p:nvPicPr>
          <p:blipFill>
            <a:blip r:embed="rId5"/>
            <a:stretch>
              <a:fillRect/>
            </a:stretch>
          </p:blipFill>
          <p:spPr>
            <a:xfrm>
              <a:off x="200612" y="1539067"/>
              <a:ext cx="4224254" cy="2025936"/>
            </a:xfrm>
            <a:prstGeom prst="rect">
              <a:avLst/>
            </a:prstGeom>
          </p:spPr>
        </p:pic>
        <p:pic>
          <p:nvPicPr>
            <p:cNvPr id="14" name="Picture 13">
              <a:extLst>
                <a:ext uri="{FF2B5EF4-FFF2-40B4-BE49-F238E27FC236}">
                  <a16:creationId xmlns:a16="http://schemas.microsoft.com/office/drawing/2014/main" id="{6F4809D4-D550-7F73-9269-7F1417209506}"/>
                </a:ext>
              </a:extLst>
            </p:cNvPr>
            <p:cNvPicPr>
              <a:picLocks noChangeAspect="1"/>
            </p:cNvPicPr>
            <p:nvPr/>
          </p:nvPicPr>
          <p:blipFill>
            <a:blip r:embed="rId6"/>
            <a:stretch>
              <a:fillRect/>
            </a:stretch>
          </p:blipFill>
          <p:spPr>
            <a:xfrm>
              <a:off x="4537773" y="1545311"/>
              <a:ext cx="4224254" cy="2017980"/>
            </a:xfrm>
            <a:prstGeom prst="rect">
              <a:avLst/>
            </a:prstGeom>
          </p:spPr>
        </p:pic>
        <p:pic>
          <p:nvPicPr>
            <p:cNvPr id="17" name="Picture 16">
              <a:extLst>
                <a:ext uri="{FF2B5EF4-FFF2-40B4-BE49-F238E27FC236}">
                  <a16:creationId xmlns:a16="http://schemas.microsoft.com/office/drawing/2014/main" id="{A41B5444-0014-3EDD-7DF8-824C9277727F}"/>
                </a:ext>
              </a:extLst>
            </p:cNvPr>
            <p:cNvPicPr>
              <a:picLocks noChangeAspect="1"/>
            </p:cNvPicPr>
            <p:nvPr/>
          </p:nvPicPr>
          <p:blipFill>
            <a:blip r:embed="rId7"/>
            <a:stretch>
              <a:fillRect/>
            </a:stretch>
          </p:blipFill>
          <p:spPr>
            <a:xfrm>
              <a:off x="200612" y="3689140"/>
              <a:ext cx="4226904" cy="2025936"/>
            </a:xfrm>
            <a:prstGeom prst="rect">
              <a:avLst/>
            </a:prstGeom>
          </p:spPr>
        </p:pic>
        <p:pic>
          <p:nvPicPr>
            <p:cNvPr id="19" name="Picture 18">
              <a:extLst>
                <a:ext uri="{FF2B5EF4-FFF2-40B4-BE49-F238E27FC236}">
                  <a16:creationId xmlns:a16="http://schemas.microsoft.com/office/drawing/2014/main" id="{D4A19D69-2BE4-B40E-7B6A-881103D1AEBB}"/>
                </a:ext>
              </a:extLst>
            </p:cNvPr>
            <p:cNvPicPr>
              <a:picLocks noChangeAspect="1"/>
            </p:cNvPicPr>
            <p:nvPr/>
          </p:nvPicPr>
          <p:blipFill>
            <a:blip r:embed="rId8"/>
            <a:stretch>
              <a:fillRect/>
            </a:stretch>
          </p:blipFill>
          <p:spPr>
            <a:xfrm>
              <a:off x="4537773" y="3693596"/>
              <a:ext cx="4224254" cy="2025936"/>
            </a:xfrm>
            <a:prstGeom prst="rect">
              <a:avLst/>
            </a:prstGeom>
          </p:spPr>
        </p:pic>
      </p:grpSp>
    </p:spTree>
    <p:extLst>
      <p:ext uri="{BB962C8B-B14F-4D97-AF65-F5344CB8AC3E}">
        <p14:creationId xmlns:p14="http://schemas.microsoft.com/office/powerpoint/2010/main" val="108084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0" y="4404929"/>
            <a:ext cx="11771453" cy="3062694"/>
          </a:xfrm>
        </p:spPr>
        <p:txBody>
          <a:bodyPr/>
          <a:lstStyle/>
          <a:p>
            <a:pPr indent="-6350" algn="just"/>
            <a:r>
              <a:rPr lang="en-US" sz="2400" dirty="0">
                <a:solidFill>
                  <a:srgbClr val="FFC000"/>
                </a:solidFill>
                <a:cs typeface="Arial"/>
                <a:sym typeface="Arial"/>
              </a:rPr>
              <a:t>Q</a:t>
            </a:r>
            <a:r>
              <a:rPr lang="vi-VN" sz="2400" dirty="0" err="1">
                <a:solidFill>
                  <a:srgbClr val="FFC000"/>
                </a:solidFill>
                <a:cs typeface="Arial"/>
                <a:sym typeface="Arial"/>
              </a:rPr>
              <a:t>uỹ</a:t>
            </a:r>
            <a:r>
              <a:rPr lang="vi-VN" sz="2400" dirty="0">
                <a:solidFill>
                  <a:srgbClr val="FFC000"/>
                </a:solidFill>
                <a:cs typeface="Arial"/>
                <a:sym typeface="Arial"/>
              </a:rPr>
              <a:t> học bổng</a:t>
            </a:r>
            <a:r>
              <a:rPr lang="vi-VN" sz="2400" dirty="0"/>
              <a:t> mà nhà trường đề ra</a:t>
            </a:r>
            <a:r>
              <a:rPr lang="en-US" sz="2400" dirty="0"/>
              <a:t> </a:t>
            </a:r>
            <a:r>
              <a:rPr lang="vi-VN" sz="2400" dirty="0"/>
              <a:t>chỉ </a:t>
            </a:r>
            <a:r>
              <a:rPr lang="vi-VN" sz="2400" dirty="0">
                <a:solidFill>
                  <a:schemeClr val="accent4">
                    <a:lumMod val="40000"/>
                    <a:lumOff val="60000"/>
                  </a:schemeClr>
                </a:solidFill>
                <a:cs typeface="Arial"/>
                <a:sym typeface="Arial"/>
              </a:rPr>
              <a:t>giúp được 9,43% </a:t>
            </a:r>
            <a:r>
              <a:rPr lang="vi-VN" sz="2400" dirty="0"/>
              <a:t>trong tổng số </a:t>
            </a:r>
            <a:r>
              <a:rPr lang="vi-VN" sz="2400" dirty="0">
                <a:solidFill>
                  <a:schemeClr val="accent4">
                    <a:lumMod val="40000"/>
                    <a:lumOff val="60000"/>
                  </a:schemeClr>
                </a:solidFill>
                <a:cs typeface="Arial"/>
                <a:sym typeface="Arial"/>
              </a:rPr>
              <a:t>sinh viên trong nhóm thôi học</a:t>
            </a:r>
            <a:r>
              <a:rPr lang="vi-VN" sz="2400" dirty="0"/>
              <a:t>. Chưa dừng lại ở đó, khi tiếp tục </a:t>
            </a:r>
            <a:r>
              <a:rPr lang="vi-VN" sz="2400" dirty="0">
                <a:solidFill>
                  <a:srgbClr val="FFC000"/>
                </a:solidFill>
                <a:cs typeface="Arial"/>
                <a:sym typeface="Arial"/>
              </a:rPr>
              <a:t>lọc ra những sinh viên </a:t>
            </a:r>
            <a:r>
              <a:rPr lang="en-US" sz="2400" dirty="0">
                <a:solidFill>
                  <a:srgbClr val="FFC000"/>
                </a:solidFill>
                <a:cs typeface="Arial"/>
                <a:sym typeface="Arial"/>
              </a:rPr>
              <a:t>chưa hoàn thành học phí</a:t>
            </a:r>
            <a:r>
              <a:rPr lang="en-US" sz="2400" dirty="0"/>
              <a:t> </a:t>
            </a:r>
            <a:r>
              <a:rPr lang="vi-VN" sz="2400" dirty="0"/>
              <a:t>thì con số này lại tiếp tục giảm, </a:t>
            </a:r>
            <a:r>
              <a:rPr lang="vi-VN" sz="2400" dirty="0">
                <a:solidFill>
                  <a:schemeClr val="accent4">
                    <a:lumMod val="40000"/>
                    <a:lumOff val="60000"/>
                  </a:schemeClr>
                </a:solidFill>
                <a:cs typeface="Arial"/>
                <a:sym typeface="Arial"/>
              </a:rPr>
              <a:t>chỉ còn 6,13%.</a:t>
            </a:r>
            <a:endParaRPr lang="en-US" sz="2400" dirty="0">
              <a:solidFill>
                <a:schemeClr val="accent4">
                  <a:lumMod val="40000"/>
                  <a:lumOff val="60000"/>
                </a:schemeClr>
              </a:solidFill>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7589695" cy="770400"/>
          </a:xfrm>
        </p:spPr>
        <p:txBody>
          <a:bodyPr/>
          <a:lstStyle/>
          <a:p>
            <a:r>
              <a:rPr lang="vi-VN" sz="3600" b="1" dirty="0">
                <a:solidFill>
                  <a:srgbClr val="E3BE4E"/>
                </a:solidFill>
              </a:rPr>
              <a:t>Quỹ học bổng của trường </a:t>
            </a:r>
            <a:r>
              <a:rPr lang="vi-VN" sz="3600" b="1" dirty="0"/>
              <a:t>có hỗ trợ được những trường hợp trên?</a:t>
            </a:r>
            <a:endParaRPr lang="en-US" sz="3600" b="1" dirty="0"/>
          </a:p>
        </p:txBody>
      </p:sp>
      <p:pic>
        <p:nvPicPr>
          <p:cNvPr id="8" name="Picture 7">
            <a:extLst>
              <a:ext uri="{FF2B5EF4-FFF2-40B4-BE49-F238E27FC236}">
                <a16:creationId xmlns:a16="http://schemas.microsoft.com/office/drawing/2014/main" id="{21CA90B5-FF2E-2EF8-0FF1-3796351D585B}"/>
              </a:ext>
            </a:extLst>
          </p:cNvPr>
          <p:cNvPicPr>
            <a:picLocks noChangeAspect="1"/>
          </p:cNvPicPr>
          <p:nvPr/>
        </p:nvPicPr>
        <p:blipFill>
          <a:blip r:embed="rId2"/>
          <a:stretch>
            <a:fillRect/>
          </a:stretch>
        </p:blipFill>
        <p:spPr>
          <a:xfrm>
            <a:off x="426710" y="1758660"/>
            <a:ext cx="5669290" cy="2478193"/>
          </a:xfrm>
          <a:prstGeom prst="rect">
            <a:avLst/>
          </a:prstGeom>
        </p:spPr>
      </p:pic>
      <p:pic>
        <p:nvPicPr>
          <p:cNvPr id="10" name="Picture 9">
            <a:extLst>
              <a:ext uri="{FF2B5EF4-FFF2-40B4-BE49-F238E27FC236}">
                <a16:creationId xmlns:a16="http://schemas.microsoft.com/office/drawing/2014/main" id="{B78E406E-507C-5DBD-10D7-8C918CD2B909}"/>
              </a:ext>
            </a:extLst>
          </p:cNvPr>
          <p:cNvPicPr>
            <a:picLocks noChangeAspect="1"/>
          </p:cNvPicPr>
          <p:nvPr/>
        </p:nvPicPr>
        <p:blipFill rotWithShape="1">
          <a:blip r:embed="rId3"/>
          <a:srcRect t="6110"/>
          <a:stretch/>
        </p:blipFill>
        <p:spPr>
          <a:xfrm>
            <a:off x="6250551" y="1758659"/>
            <a:ext cx="5669290" cy="2478193"/>
          </a:xfrm>
          <a:prstGeom prst="rect">
            <a:avLst/>
          </a:prstGeom>
        </p:spPr>
      </p:pic>
    </p:spTree>
    <p:extLst>
      <p:ext uri="{BB962C8B-B14F-4D97-AF65-F5344CB8AC3E}">
        <p14:creationId xmlns:p14="http://schemas.microsoft.com/office/powerpoint/2010/main" val="204322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814086" y="4873106"/>
            <a:ext cx="10205013" cy="1436923"/>
          </a:xfrm>
        </p:spPr>
        <p:txBody>
          <a:bodyPr/>
          <a:lstStyle/>
          <a:p>
            <a:pPr indent="-6350" algn="just"/>
            <a:r>
              <a:rPr lang="vi-VN" sz="2400" dirty="0">
                <a:solidFill>
                  <a:srgbClr val="FFC000"/>
                </a:solidFill>
                <a:cs typeface="Arial"/>
                <a:sym typeface="Arial"/>
              </a:rPr>
              <a:t>Hơn 83% tổng sinh viên</a:t>
            </a:r>
            <a:r>
              <a:rPr lang="vi-VN" sz="2400" dirty="0">
                <a:solidFill>
                  <a:schemeClr val="bg1"/>
                </a:solidFill>
                <a:cs typeface="Arial"/>
                <a:sym typeface="Arial"/>
              </a:rPr>
              <a:t> của trường </a:t>
            </a:r>
            <a:r>
              <a:rPr lang="vi-VN" sz="2400" dirty="0">
                <a:solidFill>
                  <a:schemeClr val="accent4">
                    <a:lumMod val="40000"/>
                    <a:lumOff val="60000"/>
                  </a:schemeClr>
                </a:solidFill>
                <a:cs typeface="Arial"/>
                <a:sym typeface="Arial"/>
              </a:rPr>
              <a:t>đã tốt nghiệp xong cấp 3</a:t>
            </a:r>
            <a:r>
              <a:rPr lang="vi-VN" sz="2400" dirty="0">
                <a:solidFill>
                  <a:schemeClr val="bg1"/>
                </a:solidFill>
                <a:cs typeface="Arial"/>
                <a:sym typeface="Arial"/>
              </a:rPr>
              <a:t>, tuy nhiên đối với </a:t>
            </a:r>
            <a:r>
              <a:rPr lang="vi-VN" sz="2400" dirty="0">
                <a:solidFill>
                  <a:srgbClr val="FFC000"/>
                </a:solidFill>
                <a:cs typeface="Arial"/>
                <a:sym typeface="Arial"/>
              </a:rPr>
              <a:t>nhóm sinh viên thôi học </a:t>
            </a:r>
            <a:r>
              <a:rPr lang="vi-VN" sz="2400" dirty="0">
                <a:solidFill>
                  <a:schemeClr val="bg1"/>
                </a:solidFill>
                <a:cs typeface="Arial"/>
                <a:sym typeface="Arial"/>
              </a:rPr>
              <a:t>thì con số này </a:t>
            </a:r>
            <a:r>
              <a:rPr lang="vi-VN" sz="2400" dirty="0">
                <a:solidFill>
                  <a:schemeClr val="accent4">
                    <a:lumMod val="40000"/>
                    <a:lumOff val="60000"/>
                  </a:schemeClr>
                </a:solidFill>
                <a:cs typeface="Arial"/>
                <a:sym typeface="Arial"/>
              </a:rPr>
              <a:t>chiếm gần 76%</a:t>
            </a:r>
            <a:endParaRPr lang="en-US" sz="2400" dirty="0">
              <a:solidFill>
                <a:schemeClr val="accent4">
                  <a:lumMod val="40000"/>
                  <a:lumOff val="60000"/>
                </a:schemeClr>
              </a:solidFill>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Trình độ văn hóa và ngành nghề </a:t>
            </a:r>
            <a:r>
              <a:rPr lang="vi-VN" sz="3600" b="1" dirty="0">
                <a:solidFill>
                  <a:schemeClr val="bg1"/>
                </a:solidFill>
              </a:rPr>
              <a:t>mà sinh viên đã chọn </a:t>
            </a:r>
            <a:r>
              <a:rPr lang="en-US" sz="3600" b="1" dirty="0">
                <a:solidFill>
                  <a:schemeClr val="bg1"/>
                </a:solidFill>
              </a:rPr>
              <a:t>có</a:t>
            </a:r>
            <a:r>
              <a:rPr lang="vi-VN" sz="3600" b="1" dirty="0">
                <a:solidFill>
                  <a:schemeClr val="bg1"/>
                </a:solidFill>
              </a:rPr>
              <a:t> ảnh hưởng như thế nào?</a:t>
            </a:r>
            <a:endParaRPr lang="en-US" sz="3600" b="1" dirty="0">
              <a:solidFill>
                <a:schemeClr val="bg1"/>
              </a:solidFill>
            </a:endParaRPr>
          </a:p>
        </p:txBody>
      </p:sp>
      <p:pic>
        <p:nvPicPr>
          <p:cNvPr id="11" name="Picture 10">
            <a:extLst>
              <a:ext uri="{FF2B5EF4-FFF2-40B4-BE49-F238E27FC236}">
                <a16:creationId xmlns:a16="http://schemas.microsoft.com/office/drawing/2014/main" id="{C73A9C29-B9AD-4D32-4F45-94C6E2CC1170}"/>
              </a:ext>
            </a:extLst>
          </p:cNvPr>
          <p:cNvPicPr>
            <a:picLocks noChangeAspect="1"/>
          </p:cNvPicPr>
          <p:nvPr/>
        </p:nvPicPr>
        <p:blipFill>
          <a:blip r:embed="rId2"/>
          <a:stretch>
            <a:fillRect/>
          </a:stretch>
        </p:blipFill>
        <p:spPr>
          <a:xfrm>
            <a:off x="1835977" y="1765580"/>
            <a:ext cx="4572540" cy="2833936"/>
          </a:xfrm>
          <a:prstGeom prst="rect">
            <a:avLst/>
          </a:prstGeom>
        </p:spPr>
      </p:pic>
      <p:pic>
        <p:nvPicPr>
          <p:cNvPr id="13" name="Picture 12">
            <a:extLst>
              <a:ext uri="{FF2B5EF4-FFF2-40B4-BE49-F238E27FC236}">
                <a16:creationId xmlns:a16="http://schemas.microsoft.com/office/drawing/2014/main" id="{0CF9757A-320F-6C11-2B30-7B0D2873996B}"/>
              </a:ext>
            </a:extLst>
          </p:cNvPr>
          <p:cNvPicPr>
            <a:picLocks noChangeAspect="1"/>
          </p:cNvPicPr>
          <p:nvPr/>
        </p:nvPicPr>
        <p:blipFill>
          <a:blip r:embed="rId3"/>
          <a:stretch>
            <a:fillRect/>
          </a:stretch>
        </p:blipFill>
        <p:spPr>
          <a:xfrm>
            <a:off x="6494958" y="1765580"/>
            <a:ext cx="3841235" cy="2833935"/>
          </a:xfrm>
          <a:prstGeom prst="rect">
            <a:avLst/>
          </a:prstGeom>
        </p:spPr>
      </p:pic>
    </p:spTree>
    <p:extLst>
      <p:ext uri="{BB962C8B-B14F-4D97-AF65-F5344CB8AC3E}">
        <p14:creationId xmlns:p14="http://schemas.microsoft.com/office/powerpoint/2010/main" val="310969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Trình độ văn hóa và ngành nghề </a:t>
            </a:r>
            <a:r>
              <a:rPr lang="vi-VN" sz="3600" b="1" dirty="0">
                <a:solidFill>
                  <a:schemeClr val="bg1"/>
                </a:solidFill>
              </a:rPr>
              <a:t>mà sinh viên đã chọn </a:t>
            </a:r>
            <a:r>
              <a:rPr lang="en-US" sz="3600" b="1" dirty="0">
                <a:solidFill>
                  <a:schemeClr val="bg1"/>
                </a:solidFill>
              </a:rPr>
              <a:t>có</a:t>
            </a:r>
            <a:r>
              <a:rPr lang="vi-VN" sz="3600" b="1" dirty="0">
                <a:solidFill>
                  <a:schemeClr val="bg1"/>
                </a:solidFill>
              </a:rPr>
              <a:t> ảnh hưởng như thế nào?</a:t>
            </a:r>
            <a:endParaRPr lang="en-US" sz="3600" b="1" dirty="0">
              <a:solidFill>
                <a:schemeClr val="bg1"/>
              </a:solidFill>
            </a:endParaRPr>
          </a:p>
        </p:txBody>
      </p:sp>
      <p:pic>
        <p:nvPicPr>
          <p:cNvPr id="7" name="Picture 6">
            <a:extLst>
              <a:ext uri="{FF2B5EF4-FFF2-40B4-BE49-F238E27FC236}">
                <a16:creationId xmlns:a16="http://schemas.microsoft.com/office/drawing/2014/main" id="{71E8A2DB-7A62-6C81-FA1B-7B3B7A36FD95}"/>
              </a:ext>
            </a:extLst>
          </p:cNvPr>
          <p:cNvPicPr>
            <a:picLocks noChangeAspect="1"/>
          </p:cNvPicPr>
          <p:nvPr/>
        </p:nvPicPr>
        <p:blipFill>
          <a:blip r:embed="rId2"/>
          <a:stretch>
            <a:fillRect/>
          </a:stretch>
        </p:blipFill>
        <p:spPr>
          <a:xfrm>
            <a:off x="150257" y="1522823"/>
            <a:ext cx="3597990" cy="5069370"/>
          </a:xfrm>
          <a:prstGeom prst="rect">
            <a:avLst/>
          </a:prstGeom>
        </p:spPr>
      </p:pic>
      <p:pic>
        <p:nvPicPr>
          <p:cNvPr id="2" name="Picture 1" descr="Table&#10;&#10;Description automatically generated">
            <a:extLst>
              <a:ext uri="{FF2B5EF4-FFF2-40B4-BE49-F238E27FC236}">
                <a16:creationId xmlns:a16="http://schemas.microsoft.com/office/drawing/2014/main" id="{17C62AB9-EF46-48EF-1BE2-0F718DC2C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452" y="3429000"/>
            <a:ext cx="2385267" cy="1858516"/>
          </a:xfrm>
          <a:prstGeom prst="rect">
            <a:avLst/>
          </a:prstGeom>
        </p:spPr>
      </p:pic>
      <p:pic>
        <p:nvPicPr>
          <p:cNvPr id="5" name="Picture 4" descr="Timeline&#10;&#10;Description automatically generated">
            <a:extLst>
              <a:ext uri="{FF2B5EF4-FFF2-40B4-BE49-F238E27FC236}">
                <a16:creationId xmlns:a16="http://schemas.microsoft.com/office/drawing/2014/main" id="{A6B375EB-84A6-66E7-6995-CF62B2F6660E}"/>
              </a:ext>
            </a:extLst>
          </p:cNvPr>
          <p:cNvPicPr>
            <a:picLocks noChangeAspect="1"/>
          </p:cNvPicPr>
          <p:nvPr/>
        </p:nvPicPr>
        <p:blipFill rotWithShape="1">
          <a:blip r:embed="rId4">
            <a:extLst>
              <a:ext uri="{28A0092B-C50C-407E-A947-70E740481C1C}">
                <a14:useLocalDpi xmlns:a14="http://schemas.microsoft.com/office/drawing/2010/main" val="0"/>
              </a:ext>
            </a:extLst>
          </a:blip>
          <a:srcRect t="15136"/>
          <a:stretch/>
        </p:blipFill>
        <p:spPr>
          <a:xfrm>
            <a:off x="3849452" y="5400507"/>
            <a:ext cx="4715814" cy="1191686"/>
          </a:xfrm>
          <a:prstGeom prst="rect">
            <a:avLst/>
          </a:prstGeom>
        </p:spPr>
      </p:pic>
      <p:sp>
        <p:nvSpPr>
          <p:cNvPr id="8" name="Subtitle 2">
            <a:extLst>
              <a:ext uri="{FF2B5EF4-FFF2-40B4-BE49-F238E27FC236}">
                <a16:creationId xmlns:a16="http://schemas.microsoft.com/office/drawing/2014/main" id="{15F3AAE0-437A-8B3B-2335-954B00AA55A6}"/>
              </a:ext>
            </a:extLst>
          </p:cNvPr>
          <p:cNvSpPr txBox="1">
            <a:spLocks/>
          </p:cNvSpPr>
          <p:nvPr/>
        </p:nvSpPr>
        <p:spPr>
          <a:xfrm>
            <a:off x="3447305" y="1808157"/>
            <a:ext cx="8382215" cy="13046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000"/>
              <a:buFont typeface="Maven Pro"/>
              <a:buNone/>
              <a:defRPr sz="2133"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333" b="0" i="0" u="none" strike="noStrike" cap="none">
                <a:solidFill>
                  <a:srgbClr val="000000"/>
                </a:solidFill>
                <a:latin typeface="Maven Pro"/>
                <a:ea typeface="Maven Pro"/>
                <a:cs typeface="Maven Pro"/>
                <a:sym typeface="Maven Pro"/>
              </a:defRPr>
            </a:lvl9pPr>
          </a:lstStyle>
          <a:p>
            <a:pPr indent="-6350" algn="just"/>
            <a:r>
              <a:rPr lang="vi-VN" sz="2400" dirty="0">
                <a:solidFill>
                  <a:srgbClr val="FFC000"/>
                </a:solidFill>
                <a:cs typeface="Arial"/>
                <a:sym typeface="Arial"/>
              </a:rPr>
              <a:t>Những sinh viên tốt nghiệp</a:t>
            </a:r>
            <a:r>
              <a:rPr lang="vi-VN" sz="2000" dirty="0">
                <a:solidFill>
                  <a:schemeClr val="bg1"/>
                </a:solidFill>
                <a:cs typeface="Arial"/>
                <a:sym typeface="Arial"/>
              </a:rPr>
              <a:t> thì chiếm phần lớn là sinh viên thuộc lĩnh vực chăm sóc sức khỏe như </a:t>
            </a:r>
            <a:r>
              <a:rPr lang="vi-VN" sz="2400" dirty="0">
                <a:solidFill>
                  <a:schemeClr val="accent4">
                    <a:lumMod val="40000"/>
                    <a:lumOff val="60000"/>
                  </a:schemeClr>
                </a:solidFill>
                <a:cs typeface="Arial"/>
                <a:sym typeface="Arial"/>
              </a:rPr>
              <a:t>Y tá và dịch vụ cộng đồng</a:t>
            </a:r>
            <a:endParaRPr lang="en-US" sz="2400" dirty="0">
              <a:solidFill>
                <a:schemeClr val="accent4">
                  <a:lumMod val="40000"/>
                  <a:lumOff val="60000"/>
                </a:schemeClr>
              </a:solidFill>
              <a:cs typeface="Arial"/>
              <a:sym typeface="Arial"/>
            </a:endParaRPr>
          </a:p>
        </p:txBody>
      </p:sp>
      <p:sp>
        <p:nvSpPr>
          <p:cNvPr id="14" name="TextBox 13">
            <a:extLst>
              <a:ext uri="{FF2B5EF4-FFF2-40B4-BE49-F238E27FC236}">
                <a16:creationId xmlns:a16="http://schemas.microsoft.com/office/drawing/2014/main" id="{49EA052C-9393-FDDC-5D14-ECD4BFFAF33A}"/>
              </a:ext>
            </a:extLst>
          </p:cNvPr>
          <p:cNvSpPr txBox="1"/>
          <p:nvPr/>
        </p:nvSpPr>
        <p:spPr>
          <a:xfrm>
            <a:off x="6376459" y="3745167"/>
            <a:ext cx="5453061" cy="1200329"/>
          </a:xfrm>
          <a:prstGeom prst="rect">
            <a:avLst/>
          </a:prstGeom>
          <a:noFill/>
        </p:spPr>
        <p:txBody>
          <a:bodyPr wrap="square">
            <a:spAutoFit/>
          </a:bodyPr>
          <a:lstStyle/>
          <a:p>
            <a:r>
              <a:rPr lang="vi-VN" sz="2000" dirty="0">
                <a:solidFill>
                  <a:schemeClr val="bg1"/>
                </a:solidFill>
                <a:latin typeface="Maven Pro" panose="020B0604020202020204" charset="0"/>
                <a:sym typeface="Arial"/>
              </a:rPr>
              <a:t>đây cũng là những sinh viên </a:t>
            </a:r>
            <a:r>
              <a:rPr lang="vi-VN" sz="2400" dirty="0">
                <a:solidFill>
                  <a:schemeClr val="accent4">
                    <a:lumMod val="40000"/>
                    <a:lumOff val="60000"/>
                  </a:schemeClr>
                </a:solidFill>
                <a:latin typeface="Maven Pro" panose="020B0604020202020204" charset="0"/>
                <a:sym typeface="Arial"/>
              </a:rPr>
              <a:t>có học bổng (45%) </a:t>
            </a:r>
            <a:r>
              <a:rPr lang="vi-VN" sz="2000" dirty="0">
                <a:solidFill>
                  <a:schemeClr val="bg1"/>
                </a:solidFill>
                <a:latin typeface="Maven Pro" panose="020B0604020202020204" charset="0"/>
                <a:sym typeface="Arial"/>
              </a:rPr>
              <a:t>với tỉ lệ </a:t>
            </a:r>
            <a:r>
              <a:rPr lang="vi-VN" sz="2400" dirty="0">
                <a:solidFill>
                  <a:schemeClr val="accent4">
                    <a:lumMod val="40000"/>
                    <a:lumOff val="60000"/>
                  </a:schemeClr>
                </a:solidFill>
                <a:latin typeface="Maven Pro" panose="020B0604020202020204" charset="0"/>
                <a:sym typeface="Arial"/>
              </a:rPr>
              <a:t>hoàn thành học phí cao (99,25%)</a:t>
            </a:r>
            <a:endParaRPr lang="en-US" sz="2000" dirty="0">
              <a:latin typeface="Maven Pro" panose="020B0604020202020204" charset="0"/>
            </a:endParaRPr>
          </a:p>
        </p:txBody>
      </p:sp>
    </p:spTree>
    <p:extLst>
      <p:ext uri="{BB962C8B-B14F-4D97-AF65-F5344CB8AC3E}">
        <p14:creationId xmlns:p14="http://schemas.microsoft.com/office/powerpoint/2010/main" val="3669276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6"/>
        <p:cNvGrpSpPr/>
        <p:nvPr/>
      </p:nvGrpSpPr>
      <p:grpSpPr>
        <a:xfrm>
          <a:off x="0" y="0"/>
          <a:ext cx="0" cy="0"/>
          <a:chOff x="0" y="0"/>
          <a:chExt cx="0" cy="0"/>
        </a:xfrm>
      </p:grpSpPr>
      <p:pic>
        <p:nvPicPr>
          <p:cNvPr id="1026" name="Picture 2" descr="A Step-By-Step Guide to Career Success">
            <a:extLst>
              <a:ext uri="{FF2B5EF4-FFF2-40B4-BE49-F238E27FC236}">
                <a16:creationId xmlns:a16="http://schemas.microsoft.com/office/drawing/2014/main" id="{A1EF81C7-4BE2-D769-3FEC-9C0F81D47C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839" y="417741"/>
            <a:ext cx="3156857" cy="2097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5 Great Community Service Ideas for College-Bound Students – Niche Blog">
            <a:extLst>
              <a:ext uri="{FF2B5EF4-FFF2-40B4-BE49-F238E27FC236}">
                <a16:creationId xmlns:a16="http://schemas.microsoft.com/office/drawing/2014/main" id="{A201DD28-3DCF-8F78-AA75-5996F4773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842" y="3009971"/>
            <a:ext cx="2451140" cy="16218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Multiethnic Group Of Volunteers Work At Food Bank High-Res Stock Photo ...">
            <a:extLst>
              <a:ext uri="{FF2B5EF4-FFF2-40B4-BE49-F238E27FC236}">
                <a16:creationId xmlns:a16="http://schemas.microsoft.com/office/drawing/2014/main" id="{AA9F1ED8-AA59-0FE6-50CF-DD32BCD77A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9097" y="3009971"/>
            <a:ext cx="2451140" cy="16218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Economic Growth Explained">
            <a:extLst>
              <a:ext uri="{FF2B5EF4-FFF2-40B4-BE49-F238E27FC236}">
                <a16:creationId xmlns:a16="http://schemas.microsoft.com/office/drawing/2014/main" id="{B9666F78-E5B1-0DE0-AF4A-161D223275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5126119"/>
            <a:ext cx="1866900" cy="124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Quién es nuestro cliente? - Ateuves, para el auxiliar veterinario">
            <a:extLst>
              <a:ext uri="{FF2B5EF4-FFF2-40B4-BE49-F238E27FC236}">
                <a16:creationId xmlns:a16="http://schemas.microsoft.com/office/drawing/2014/main" id="{976CE4C5-B7D1-1036-9AA5-BCED8BBAED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4862" y="5126119"/>
            <a:ext cx="1866899" cy="124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Smiling crowd of business people cheering with arms raised – Stockphoto">
            <a:extLst>
              <a:ext uri="{FF2B5EF4-FFF2-40B4-BE49-F238E27FC236}">
                <a16:creationId xmlns:a16="http://schemas.microsoft.com/office/drawing/2014/main" id="{0F661E69-B666-47C1-99F6-CEFA4207EB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3723" y="5126119"/>
            <a:ext cx="1834676" cy="124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F8725D1-D451-5EDB-9FEE-365A8B273E2D}"/>
              </a:ext>
            </a:extLst>
          </p:cNvPr>
          <p:cNvCxnSpPr>
            <a:stCxn id="1026" idx="2"/>
            <a:endCxn id="1028" idx="0"/>
          </p:cNvCxnSpPr>
          <p:nvPr/>
        </p:nvCxnSpPr>
        <p:spPr>
          <a:xfrm flipH="1">
            <a:off x="7723412" y="2515653"/>
            <a:ext cx="1388856"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9B9970-4714-F62D-8C8F-37748DF3AD42}"/>
              </a:ext>
            </a:extLst>
          </p:cNvPr>
          <p:cNvCxnSpPr>
            <a:cxnSpLocks/>
            <a:stCxn id="1028" idx="2"/>
            <a:endCxn id="1032" idx="0"/>
          </p:cNvCxnSpPr>
          <p:nvPr/>
        </p:nvCxnSpPr>
        <p:spPr>
          <a:xfrm flipH="1">
            <a:off x="7029450" y="4631801"/>
            <a:ext cx="693962"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ACF985-FB9B-C372-75CF-8A8E7A4AF3B1}"/>
              </a:ext>
            </a:extLst>
          </p:cNvPr>
          <p:cNvCxnSpPr>
            <a:cxnSpLocks/>
            <a:stCxn id="1030" idx="2"/>
            <a:endCxn id="1034" idx="0"/>
          </p:cNvCxnSpPr>
          <p:nvPr/>
        </p:nvCxnSpPr>
        <p:spPr>
          <a:xfrm flipH="1">
            <a:off x="9108312" y="4631801"/>
            <a:ext cx="1436355"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54218-0536-CC35-CF7F-1D5149CC4C4E}"/>
              </a:ext>
            </a:extLst>
          </p:cNvPr>
          <p:cNvCxnSpPr>
            <a:cxnSpLocks/>
            <a:stCxn id="1028" idx="2"/>
            <a:endCxn id="1034" idx="0"/>
          </p:cNvCxnSpPr>
          <p:nvPr/>
        </p:nvCxnSpPr>
        <p:spPr>
          <a:xfrm>
            <a:off x="7723412" y="4631801"/>
            <a:ext cx="1384900"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34DB59-5115-AA53-A265-4CFA05D4EE48}"/>
              </a:ext>
            </a:extLst>
          </p:cNvPr>
          <p:cNvCxnSpPr>
            <a:cxnSpLocks/>
            <a:stCxn id="1026" idx="2"/>
            <a:endCxn id="1030" idx="0"/>
          </p:cNvCxnSpPr>
          <p:nvPr/>
        </p:nvCxnSpPr>
        <p:spPr>
          <a:xfrm>
            <a:off x="9112268" y="2515653"/>
            <a:ext cx="1432399"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1DCC46-B614-D3FC-0073-1C4ABA553647}"/>
              </a:ext>
            </a:extLst>
          </p:cNvPr>
          <p:cNvCxnSpPr>
            <a:cxnSpLocks/>
            <a:stCxn id="1030" idx="2"/>
            <a:endCxn id="1036" idx="0"/>
          </p:cNvCxnSpPr>
          <p:nvPr/>
        </p:nvCxnSpPr>
        <p:spPr>
          <a:xfrm>
            <a:off x="10544667" y="4631801"/>
            <a:ext cx="626394" cy="4943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Google Shape;390;p56">
            <a:extLst>
              <a:ext uri="{FF2B5EF4-FFF2-40B4-BE49-F238E27FC236}">
                <a16:creationId xmlns:a16="http://schemas.microsoft.com/office/drawing/2014/main" id="{5A4D7780-463B-80DE-6EDF-6A07F73D2BD8}"/>
              </a:ext>
            </a:extLst>
          </p:cNvPr>
          <p:cNvSpPr/>
          <p:nvPr/>
        </p:nvSpPr>
        <p:spPr>
          <a:xfrm>
            <a:off x="5314400" y="-3541896"/>
            <a:ext cx="1563200" cy="1563200"/>
          </a:xfrm>
          <a:prstGeom prst="ellipse">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5" name="Google Shape;391;p56">
            <a:extLst>
              <a:ext uri="{FF2B5EF4-FFF2-40B4-BE49-F238E27FC236}">
                <a16:creationId xmlns:a16="http://schemas.microsoft.com/office/drawing/2014/main" id="{5DEA07DE-4CCE-78BC-42A3-F7CFF17C4E2F}"/>
              </a:ext>
            </a:extLst>
          </p:cNvPr>
          <p:cNvSpPr/>
          <p:nvPr/>
        </p:nvSpPr>
        <p:spPr>
          <a:xfrm>
            <a:off x="5758851" y="-3105813"/>
            <a:ext cx="674284" cy="691029"/>
          </a:xfrm>
          <a:custGeom>
            <a:avLst/>
            <a:gdLst/>
            <a:ahLst/>
            <a:cxnLst/>
            <a:rect l="l" t="t" r="r" b="b"/>
            <a:pathLst>
              <a:path w="203711" h="208770" extrusionOk="0">
                <a:moveTo>
                  <a:pt x="82480" y="60649"/>
                </a:moveTo>
                <a:cubicBezTo>
                  <a:pt x="82435" y="60966"/>
                  <a:pt x="82435" y="61283"/>
                  <a:pt x="82435" y="61600"/>
                </a:cubicBezTo>
                <a:cubicBezTo>
                  <a:pt x="82435" y="66217"/>
                  <a:pt x="85287" y="70156"/>
                  <a:pt x="89361" y="71740"/>
                </a:cubicBezTo>
                <a:lnTo>
                  <a:pt x="89361" y="156393"/>
                </a:lnTo>
                <a:cubicBezTo>
                  <a:pt x="85287" y="157978"/>
                  <a:pt x="82435" y="161916"/>
                  <a:pt x="82435" y="166533"/>
                </a:cubicBezTo>
                <a:cubicBezTo>
                  <a:pt x="82435" y="166715"/>
                  <a:pt x="82435" y="166850"/>
                  <a:pt x="82435" y="166986"/>
                </a:cubicBezTo>
                <a:lnTo>
                  <a:pt x="58804" y="166986"/>
                </a:lnTo>
                <a:cubicBezTo>
                  <a:pt x="58804" y="166850"/>
                  <a:pt x="58804" y="166715"/>
                  <a:pt x="58804" y="166533"/>
                </a:cubicBezTo>
                <a:cubicBezTo>
                  <a:pt x="58804" y="161916"/>
                  <a:pt x="55907" y="157978"/>
                  <a:pt x="51833" y="156439"/>
                </a:cubicBezTo>
                <a:lnTo>
                  <a:pt x="51833" y="71740"/>
                </a:lnTo>
                <a:cubicBezTo>
                  <a:pt x="55907" y="70156"/>
                  <a:pt x="58804" y="66217"/>
                  <a:pt x="58804" y="61600"/>
                </a:cubicBezTo>
                <a:cubicBezTo>
                  <a:pt x="58804" y="61283"/>
                  <a:pt x="58804" y="60966"/>
                  <a:pt x="58759" y="60649"/>
                </a:cubicBezTo>
                <a:close/>
                <a:moveTo>
                  <a:pt x="144951" y="60649"/>
                </a:moveTo>
                <a:cubicBezTo>
                  <a:pt x="144906" y="60966"/>
                  <a:pt x="144906" y="61283"/>
                  <a:pt x="144906" y="61600"/>
                </a:cubicBezTo>
                <a:cubicBezTo>
                  <a:pt x="144906" y="66217"/>
                  <a:pt x="147758" y="70156"/>
                  <a:pt x="151832" y="71740"/>
                </a:cubicBezTo>
                <a:lnTo>
                  <a:pt x="151832" y="156393"/>
                </a:lnTo>
                <a:cubicBezTo>
                  <a:pt x="147803" y="157978"/>
                  <a:pt x="144906" y="161916"/>
                  <a:pt x="144906" y="166533"/>
                </a:cubicBezTo>
                <a:cubicBezTo>
                  <a:pt x="144906" y="166715"/>
                  <a:pt x="144906" y="166850"/>
                  <a:pt x="144906" y="166986"/>
                </a:cubicBezTo>
                <a:lnTo>
                  <a:pt x="121276" y="166986"/>
                </a:lnTo>
                <a:cubicBezTo>
                  <a:pt x="121276" y="166850"/>
                  <a:pt x="121276" y="166715"/>
                  <a:pt x="121276" y="166533"/>
                </a:cubicBezTo>
                <a:cubicBezTo>
                  <a:pt x="121276" y="161916"/>
                  <a:pt x="118424" y="157978"/>
                  <a:pt x="114349" y="156439"/>
                </a:cubicBezTo>
                <a:lnTo>
                  <a:pt x="114349" y="71740"/>
                </a:lnTo>
                <a:cubicBezTo>
                  <a:pt x="118424" y="70156"/>
                  <a:pt x="121276" y="66217"/>
                  <a:pt x="121276" y="61600"/>
                </a:cubicBezTo>
                <a:cubicBezTo>
                  <a:pt x="121276" y="61283"/>
                  <a:pt x="121276" y="60966"/>
                  <a:pt x="121230" y="60649"/>
                </a:cubicBezTo>
                <a:close/>
                <a:moveTo>
                  <a:pt x="101855" y="0"/>
                </a:moveTo>
                <a:cubicBezTo>
                  <a:pt x="101154" y="0"/>
                  <a:pt x="100452" y="102"/>
                  <a:pt x="99773" y="306"/>
                </a:cubicBezTo>
                <a:lnTo>
                  <a:pt x="10593" y="28282"/>
                </a:lnTo>
                <a:cubicBezTo>
                  <a:pt x="7741" y="29187"/>
                  <a:pt x="5794" y="31858"/>
                  <a:pt x="5794" y="34891"/>
                </a:cubicBezTo>
                <a:lnTo>
                  <a:pt x="5794" y="53769"/>
                </a:lnTo>
                <a:cubicBezTo>
                  <a:pt x="5794" y="57571"/>
                  <a:pt x="8873" y="60649"/>
                  <a:pt x="12675" y="60649"/>
                </a:cubicBezTo>
                <a:lnTo>
                  <a:pt x="19964" y="60649"/>
                </a:lnTo>
                <a:cubicBezTo>
                  <a:pt x="19964" y="60966"/>
                  <a:pt x="19918" y="61283"/>
                  <a:pt x="19918" y="61600"/>
                </a:cubicBezTo>
                <a:cubicBezTo>
                  <a:pt x="19918" y="66217"/>
                  <a:pt x="22816" y="70156"/>
                  <a:pt x="26890" y="71740"/>
                </a:cubicBezTo>
                <a:lnTo>
                  <a:pt x="26890" y="156393"/>
                </a:lnTo>
                <a:cubicBezTo>
                  <a:pt x="22816" y="157978"/>
                  <a:pt x="19918" y="161916"/>
                  <a:pt x="19918" y="166533"/>
                </a:cubicBezTo>
                <a:cubicBezTo>
                  <a:pt x="19918" y="166715"/>
                  <a:pt x="19964" y="166850"/>
                  <a:pt x="19964" y="166986"/>
                </a:cubicBezTo>
                <a:lnTo>
                  <a:pt x="18289" y="166986"/>
                </a:lnTo>
                <a:cubicBezTo>
                  <a:pt x="14758" y="166986"/>
                  <a:pt x="11861" y="169883"/>
                  <a:pt x="11861" y="173414"/>
                </a:cubicBezTo>
                <a:lnTo>
                  <a:pt x="11861" y="178711"/>
                </a:lnTo>
                <a:lnTo>
                  <a:pt x="6428" y="178711"/>
                </a:lnTo>
                <a:cubicBezTo>
                  <a:pt x="2897" y="178711"/>
                  <a:pt x="0" y="181608"/>
                  <a:pt x="0" y="185139"/>
                </a:cubicBezTo>
                <a:lnTo>
                  <a:pt x="0" y="202341"/>
                </a:lnTo>
                <a:cubicBezTo>
                  <a:pt x="0" y="205872"/>
                  <a:pt x="2897" y="208769"/>
                  <a:pt x="6428" y="208769"/>
                </a:cubicBezTo>
                <a:lnTo>
                  <a:pt x="197282" y="208769"/>
                </a:lnTo>
                <a:cubicBezTo>
                  <a:pt x="200813" y="208769"/>
                  <a:pt x="203710" y="205872"/>
                  <a:pt x="203710" y="202341"/>
                </a:cubicBezTo>
                <a:lnTo>
                  <a:pt x="203710" y="185139"/>
                </a:lnTo>
                <a:cubicBezTo>
                  <a:pt x="203710" y="181608"/>
                  <a:pt x="200813" y="178711"/>
                  <a:pt x="197282" y="178711"/>
                </a:cubicBezTo>
                <a:lnTo>
                  <a:pt x="191850" y="178711"/>
                </a:lnTo>
                <a:lnTo>
                  <a:pt x="191850" y="173414"/>
                </a:lnTo>
                <a:cubicBezTo>
                  <a:pt x="191850" y="169883"/>
                  <a:pt x="188953" y="166986"/>
                  <a:pt x="185422" y="166986"/>
                </a:cubicBezTo>
                <a:lnTo>
                  <a:pt x="183747" y="166986"/>
                </a:lnTo>
                <a:cubicBezTo>
                  <a:pt x="183747" y="166850"/>
                  <a:pt x="183792" y="166715"/>
                  <a:pt x="183792" y="166533"/>
                </a:cubicBezTo>
                <a:cubicBezTo>
                  <a:pt x="183792" y="161916"/>
                  <a:pt x="180895" y="157978"/>
                  <a:pt x="176821" y="156439"/>
                </a:cubicBezTo>
                <a:lnTo>
                  <a:pt x="176821" y="71740"/>
                </a:lnTo>
                <a:cubicBezTo>
                  <a:pt x="180895" y="70156"/>
                  <a:pt x="183792" y="66217"/>
                  <a:pt x="183792" y="61600"/>
                </a:cubicBezTo>
                <a:cubicBezTo>
                  <a:pt x="183792" y="61283"/>
                  <a:pt x="183747" y="60966"/>
                  <a:pt x="183747" y="60649"/>
                </a:cubicBezTo>
                <a:lnTo>
                  <a:pt x="191035" y="60649"/>
                </a:lnTo>
                <a:cubicBezTo>
                  <a:pt x="194838" y="60649"/>
                  <a:pt x="197916" y="57571"/>
                  <a:pt x="197916" y="53769"/>
                </a:cubicBezTo>
                <a:lnTo>
                  <a:pt x="197916" y="34891"/>
                </a:lnTo>
                <a:cubicBezTo>
                  <a:pt x="197916" y="31858"/>
                  <a:pt x="195969" y="29187"/>
                  <a:pt x="193117" y="28282"/>
                </a:cubicBezTo>
                <a:lnTo>
                  <a:pt x="103938" y="306"/>
                </a:lnTo>
                <a:cubicBezTo>
                  <a:pt x="103259" y="102"/>
                  <a:pt x="102557" y="0"/>
                  <a:pt x="10185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Tree>
    <p:extLst>
      <p:ext uri="{BB962C8B-B14F-4D97-AF65-F5344CB8AC3E}">
        <p14:creationId xmlns:p14="http://schemas.microsoft.com/office/powerpoint/2010/main" val="280046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Horizontal)">
                                      <p:cBhvr>
                                        <p:cTn id="11" dur="500"/>
                                        <p:tgtEl>
                                          <p:spTgt spid="7"/>
                                        </p:tgtEl>
                                      </p:cBhvr>
                                    </p:animEffect>
                                  </p:childTnLst>
                                </p:cTn>
                              </p:par>
                              <p:par>
                                <p:cTn id="12" presetID="16" presetClass="entr" presetSubtype="42"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outHorizontal)">
                                      <p:cBhvr>
                                        <p:cTn id="14" dur="500"/>
                                        <p:tgtEl>
                                          <p:spTgt spid="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childTnLst>
                          </p:cTn>
                        </p:par>
                        <p:par>
                          <p:cTn id="22" fill="hold">
                            <p:stCondLst>
                              <p:cond delay="1500"/>
                            </p:stCondLst>
                            <p:childTnLst>
                              <p:par>
                                <p:cTn id="23" presetID="16" presetClass="entr" presetSubtype="42"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outHorizontal)">
                                      <p:cBhvr>
                                        <p:cTn id="25" dur="500"/>
                                        <p:tgtEl>
                                          <p:spTgt spid="8"/>
                                        </p:tgtEl>
                                      </p:cBhvr>
                                    </p:animEffect>
                                  </p:childTnLst>
                                </p:cTn>
                              </p:par>
                              <p:par>
                                <p:cTn id="26" presetID="16" presetClass="entr" presetSubtype="42"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outHorizontal)">
                                      <p:cBhvr>
                                        <p:cTn id="28" dur="500"/>
                                        <p:tgtEl>
                                          <p:spTgt spid="14"/>
                                        </p:tgtEl>
                                      </p:cBhvr>
                                    </p:animEffect>
                                  </p:childTnLst>
                                </p:cTn>
                              </p:par>
                              <p:par>
                                <p:cTn id="29" presetID="16" presetClass="entr" presetSubtype="4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Horizontal)">
                                      <p:cBhvr>
                                        <p:cTn id="31" dur="500"/>
                                        <p:tgtEl>
                                          <p:spTgt spid="11"/>
                                        </p:tgtEl>
                                      </p:cBhvr>
                                    </p:animEffect>
                                  </p:childTnLst>
                                </p:cTn>
                              </p:par>
                              <p:par>
                                <p:cTn id="32" presetID="16" presetClass="entr" presetSubtype="42"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outHorizontal)">
                                      <p:cBhvr>
                                        <p:cTn id="34" dur="500"/>
                                        <p:tgtEl>
                                          <p:spTgt spid="16"/>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1032"/>
                                        </p:tgtEl>
                                        <p:attrNameLst>
                                          <p:attrName>style.visibility</p:attrName>
                                        </p:attrNameLst>
                                      </p:cBhvr>
                                      <p:to>
                                        <p:strVal val="visible"/>
                                      </p:to>
                                    </p:set>
                                    <p:animEffect transition="in" filter="wipe(up)">
                                      <p:cBhvr>
                                        <p:cTn id="38" dur="500"/>
                                        <p:tgtEl>
                                          <p:spTgt spid="1032"/>
                                        </p:tgtEl>
                                      </p:cBhvr>
                                    </p:animEffect>
                                  </p:childTnLst>
                                </p:cTn>
                              </p:par>
                              <p:par>
                                <p:cTn id="39" presetID="22" presetClass="entr" presetSubtype="1" fill="hold" nodeType="withEffect">
                                  <p:stCondLst>
                                    <p:cond delay="0"/>
                                  </p:stCondLst>
                                  <p:childTnLst>
                                    <p:set>
                                      <p:cBhvr>
                                        <p:cTn id="40" dur="1" fill="hold">
                                          <p:stCondLst>
                                            <p:cond delay="0"/>
                                          </p:stCondLst>
                                        </p:cTn>
                                        <p:tgtEl>
                                          <p:spTgt spid="1034"/>
                                        </p:tgtEl>
                                        <p:attrNameLst>
                                          <p:attrName>style.visibility</p:attrName>
                                        </p:attrNameLst>
                                      </p:cBhvr>
                                      <p:to>
                                        <p:strVal val="visible"/>
                                      </p:to>
                                    </p:set>
                                    <p:animEffect transition="in" filter="wipe(up)">
                                      <p:cBhvr>
                                        <p:cTn id="41" dur="500"/>
                                        <p:tgtEl>
                                          <p:spTgt spid="1034"/>
                                        </p:tgtEl>
                                      </p:cBhvr>
                                    </p:animEffect>
                                  </p:childTnLst>
                                </p:cTn>
                              </p:par>
                              <p:par>
                                <p:cTn id="42" presetID="22" presetClass="entr" presetSubtype="1" fill="hold" nodeType="withEffect">
                                  <p:stCondLst>
                                    <p:cond delay="0"/>
                                  </p:stCondLst>
                                  <p:childTnLst>
                                    <p:set>
                                      <p:cBhvr>
                                        <p:cTn id="43" dur="1" fill="hold">
                                          <p:stCondLst>
                                            <p:cond delay="0"/>
                                          </p:stCondLst>
                                        </p:cTn>
                                        <p:tgtEl>
                                          <p:spTgt spid="1036"/>
                                        </p:tgtEl>
                                        <p:attrNameLst>
                                          <p:attrName>style.visibility</p:attrName>
                                        </p:attrNameLst>
                                      </p:cBhvr>
                                      <p:to>
                                        <p:strVal val="visible"/>
                                      </p:to>
                                    </p:set>
                                    <p:animEffect transition="in" filter="wipe(up)">
                                      <p:cBhvr>
                                        <p:cTn id="44"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3294609" y="1700799"/>
            <a:ext cx="8634502" cy="989635"/>
          </a:xfrm>
        </p:spPr>
        <p:txBody>
          <a:bodyPr/>
          <a:lstStyle/>
          <a:p>
            <a:pPr indent="-6350" algn="just"/>
            <a:r>
              <a:rPr lang="en-US" sz="1800" dirty="0">
                <a:solidFill>
                  <a:schemeClr val="bg1"/>
                </a:solidFill>
                <a:cs typeface="Arial"/>
                <a:sym typeface="Arial"/>
              </a:rPr>
              <a:t>Những </a:t>
            </a:r>
            <a:r>
              <a:rPr lang="vi-VN" sz="2000" dirty="0">
                <a:solidFill>
                  <a:srgbClr val="E3BE4E"/>
                </a:solidFill>
                <a:cs typeface="Arial"/>
                <a:sym typeface="Arial"/>
              </a:rPr>
              <a:t>sinh viên thôi học</a:t>
            </a:r>
            <a:r>
              <a:rPr lang="vi-VN" sz="1800" dirty="0">
                <a:solidFill>
                  <a:schemeClr val="bg1"/>
                </a:solidFill>
                <a:cs typeface="Arial"/>
                <a:sym typeface="Arial"/>
              </a:rPr>
              <a:t> đang chiếm phần lớn thuộc ngành </a:t>
            </a:r>
            <a:r>
              <a:rPr lang="vi-VN" sz="2000" dirty="0">
                <a:solidFill>
                  <a:schemeClr val="accent4">
                    <a:lumMod val="40000"/>
                    <a:lumOff val="60000"/>
                  </a:schemeClr>
                </a:solidFill>
                <a:latin typeface="Maven Pro" panose="020B0604020202020204" charset="0"/>
                <a:cs typeface="Arial"/>
                <a:sym typeface="Arial"/>
              </a:rPr>
              <a:t>Quản trị, </a:t>
            </a:r>
            <a:r>
              <a:rPr lang="en-US" sz="2000" dirty="0">
                <a:solidFill>
                  <a:schemeClr val="accent4">
                    <a:lumMod val="40000"/>
                    <a:lumOff val="60000"/>
                  </a:schemeClr>
                </a:solidFill>
                <a:latin typeface="Maven Pro" panose="020B0604020202020204" charset="0"/>
                <a:cs typeface="Arial"/>
                <a:sym typeface="Arial"/>
              </a:rPr>
              <a:t>D</a:t>
            </a:r>
            <a:r>
              <a:rPr lang="vi-VN" sz="2000" dirty="0">
                <a:solidFill>
                  <a:schemeClr val="accent4">
                    <a:lumMod val="40000"/>
                    <a:lumOff val="60000"/>
                  </a:schemeClr>
                </a:solidFill>
                <a:latin typeface="Maven Pro" panose="020B0604020202020204" charset="0"/>
                <a:cs typeface="Arial"/>
                <a:sym typeface="Arial"/>
              </a:rPr>
              <a:t>u lịch và </a:t>
            </a:r>
            <a:r>
              <a:rPr lang="vi-VN" sz="2000" dirty="0" err="1">
                <a:solidFill>
                  <a:schemeClr val="accent4">
                    <a:lumMod val="40000"/>
                    <a:lumOff val="60000"/>
                  </a:schemeClr>
                </a:solidFill>
                <a:latin typeface="Maven Pro" panose="020B0604020202020204" charset="0"/>
                <a:cs typeface="Arial"/>
                <a:sym typeface="Arial"/>
              </a:rPr>
              <a:t>Marketing</a:t>
            </a:r>
            <a:r>
              <a:rPr lang="en-US" sz="2000" dirty="0">
                <a:solidFill>
                  <a:schemeClr val="accent4">
                    <a:lumMod val="40000"/>
                    <a:lumOff val="60000"/>
                  </a:schemeClr>
                </a:solidFill>
                <a:latin typeface="Maven Pro" panose="020B0604020202020204" charset="0"/>
                <a:cs typeface="Arial"/>
                <a:sym typeface="Arial"/>
              </a:rPr>
              <a:t> </a:t>
            </a:r>
          </a:p>
          <a:p>
            <a:pPr indent="-6350" algn="just"/>
            <a:r>
              <a:rPr lang="en-US" sz="2000" dirty="0">
                <a:solidFill>
                  <a:schemeClr val="bg1"/>
                </a:solidFill>
                <a:latin typeface="Maven Pro" panose="020B0604020202020204" charset="0"/>
                <a:cs typeface="Arial"/>
                <a:sym typeface="Arial"/>
              </a:rPr>
              <a:t>N</a:t>
            </a:r>
            <a:r>
              <a:rPr lang="vi-VN" sz="2000" dirty="0" err="1">
                <a:solidFill>
                  <a:schemeClr val="bg1"/>
                </a:solidFill>
                <a:latin typeface="Maven Pro" panose="020B0604020202020204" charset="0"/>
                <a:cs typeface="Arial"/>
                <a:sym typeface="Arial"/>
              </a:rPr>
              <a:t>hìn</a:t>
            </a:r>
            <a:r>
              <a:rPr lang="vi-VN" sz="2000" dirty="0">
                <a:solidFill>
                  <a:schemeClr val="bg1"/>
                </a:solidFill>
                <a:latin typeface="Maven Pro" panose="020B0604020202020204" charset="0"/>
                <a:cs typeface="Arial"/>
                <a:sym typeface="Arial"/>
              </a:rPr>
              <a:t> chung đây là những ngành nghề dễ xin việc hơn khi còn đang học và không loại trừ khả năng sinh viên thuộc nhóm này chuyển ngành  sau thời gian đã trải nghiệm công </a:t>
            </a:r>
            <a:r>
              <a:rPr lang="vi-VN" sz="2000" dirty="0" err="1">
                <a:solidFill>
                  <a:schemeClr val="bg1"/>
                </a:solidFill>
                <a:latin typeface="Maven Pro" panose="020B0604020202020204" charset="0"/>
                <a:cs typeface="Arial"/>
                <a:sym typeface="Arial"/>
              </a:rPr>
              <a:t>việ</a:t>
            </a:r>
            <a:r>
              <a:rPr lang="en-US" sz="2000" dirty="0">
                <a:solidFill>
                  <a:schemeClr val="bg1"/>
                </a:solidFill>
                <a:latin typeface="Maven Pro" panose="020B0604020202020204" charset="0"/>
                <a:cs typeface="Arial"/>
                <a:sym typeface="Arial"/>
              </a:rPr>
              <a:t>c.</a:t>
            </a:r>
            <a:endParaRPr lang="en-US" sz="1800" dirty="0">
              <a:solidFill>
                <a:schemeClr val="bg1"/>
              </a:solidFill>
              <a:latin typeface="Maven Pro" panose="020B0604020202020204" charset="0"/>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Trình độ văn hóa và ngành nghề </a:t>
            </a:r>
            <a:r>
              <a:rPr lang="vi-VN" sz="3600" b="1" dirty="0">
                <a:solidFill>
                  <a:schemeClr val="bg1"/>
                </a:solidFill>
              </a:rPr>
              <a:t>mà sinh viên đã chọn </a:t>
            </a:r>
            <a:r>
              <a:rPr lang="en-US" sz="3600" b="1" dirty="0">
                <a:solidFill>
                  <a:schemeClr val="bg1"/>
                </a:solidFill>
              </a:rPr>
              <a:t>có</a:t>
            </a:r>
            <a:r>
              <a:rPr lang="vi-VN" sz="3600" b="1" dirty="0">
                <a:solidFill>
                  <a:schemeClr val="bg1"/>
                </a:solidFill>
              </a:rPr>
              <a:t> ảnh hưởng như thế nào?</a:t>
            </a:r>
            <a:endParaRPr lang="en-US" sz="3600" b="1" dirty="0">
              <a:solidFill>
                <a:schemeClr val="bg1"/>
              </a:solidFill>
            </a:endParaRPr>
          </a:p>
        </p:txBody>
      </p:sp>
      <p:pic>
        <p:nvPicPr>
          <p:cNvPr id="4" name="Picture 3">
            <a:extLst>
              <a:ext uri="{FF2B5EF4-FFF2-40B4-BE49-F238E27FC236}">
                <a16:creationId xmlns:a16="http://schemas.microsoft.com/office/drawing/2014/main" id="{C0AF1FE1-ACB6-DFE8-FF95-52F5320F3C47}"/>
              </a:ext>
            </a:extLst>
          </p:cNvPr>
          <p:cNvPicPr>
            <a:picLocks noChangeAspect="1"/>
          </p:cNvPicPr>
          <p:nvPr/>
        </p:nvPicPr>
        <p:blipFill>
          <a:blip r:embed="rId2"/>
          <a:stretch>
            <a:fillRect/>
          </a:stretch>
        </p:blipFill>
        <p:spPr>
          <a:xfrm>
            <a:off x="187845" y="1619828"/>
            <a:ext cx="3391333" cy="5035615"/>
          </a:xfrm>
          <a:prstGeom prst="rect">
            <a:avLst/>
          </a:prstGeom>
        </p:spPr>
      </p:pic>
      <p:sp>
        <p:nvSpPr>
          <p:cNvPr id="5" name="TextBox 4">
            <a:extLst>
              <a:ext uri="{FF2B5EF4-FFF2-40B4-BE49-F238E27FC236}">
                <a16:creationId xmlns:a16="http://schemas.microsoft.com/office/drawing/2014/main" id="{4F4FDCC8-9504-7103-7AD1-8271C4581F77}"/>
              </a:ext>
            </a:extLst>
          </p:cNvPr>
          <p:cNvSpPr txBox="1"/>
          <p:nvPr/>
        </p:nvSpPr>
        <p:spPr>
          <a:xfrm>
            <a:off x="8117840" y="4095372"/>
            <a:ext cx="3632315" cy="2123658"/>
          </a:xfrm>
          <a:prstGeom prst="rect">
            <a:avLst/>
          </a:prstGeom>
          <a:noFill/>
        </p:spPr>
        <p:txBody>
          <a:bodyPr wrap="square">
            <a:spAutoFit/>
          </a:bodyPr>
          <a:lstStyle/>
          <a:p>
            <a:pPr algn="just"/>
            <a:r>
              <a:rPr lang="vi-VN" sz="1800" dirty="0">
                <a:solidFill>
                  <a:schemeClr val="bg1"/>
                </a:solidFill>
                <a:latin typeface="Maven Pro"/>
              </a:rPr>
              <a:t>Tuy nhiên một phát hiện đặc biệt khác là </a:t>
            </a:r>
            <a:r>
              <a:rPr lang="vi-VN" sz="2000" dirty="0">
                <a:solidFill>
                  <a:srgbClr val="E3BE4E"/>
                </a:solidFill>
                <a:latin typeface="Maven Pro"/>
                <a:sym typeface="Maven Pro"/>
              </a:rPr>
              <a:t>ngành nông học</a:t>
            </a:r>
            <a:r>
              <a:rPr lang="vi-VN" sz="1800" dirty="0">
                <a:solidFill>
                  <a:schemeClr val="bg1"/>
                </a:solidFill>
                <a:latin typeface="Maven Pro"/>
              </a:rPr>
              <a:t> </a:t>
            </a:r>
            <a:r>
              <a:rPr lang="en-US" sz="1800" dirty="0">
                <a:solidFill>
                  <a:schemeClr val="bg1"/>
                </a:solidFill>
                <a:latin typeface="Maven Pro"/>
              </a:rPr>
              <a:t>nên được chú ý nhiều bởi </a:t>
            </a:r>
            <a:r>
              <a:rPr lang="vi-VN" sz="1800" dirty="0">
                <a:solidFill>
                  <a:schemeClr val="bg1"/>
                </a:solidFill>
                <a:latin typeface="Maven Pro"/>
              </a:rPr>
              <a:t>có đến hơn </a:t>
            </a:r>
            <a:r>
              <a:rPr lang="en-US" sz="2000" dirty="0">
                <a:solidFill>
                  <a:schemeClr val="accent4">
                    <a:lumMod val="40000"/>
                    <a:lumOff val="60000"/>
                  </a:schemeClr>
                </a:solidFill>
                <a:latin typeface="Maven Pro" panose="020B0604020202020204" charset="0"/>
              </a:rPr>
              <a:t>51</a:t>
            </a:r>
            <a:r>
              <a:rPr lang="vi-VN" sz="2000" dirty="0">
                <a:solidFill>
                  <a:schemeClr val="accent4">
                    <a:lumMod val="40000"/>
                    <a:lumOff val="60000"/>
                  </a:schemeClr>
                </a:solidFill>
                <a:latin typeface="Maven Pro" panose="020B0604020202020204" charset="0"/>
              </a:rPr>
              <a:t>% sinh viên chưa hoàn thành học phí</a:t>
            </a:r>
            <a:r>
              <a:rPr lang="en-US" sz="2000" dirty="0">
                <a:solidFill>
                  <a:schemeClr val="accent4">
                    <a:lumMod val="40000"/>
                    <a:lumOff val="60000"/>
                  </a:schemeClr>
                </a:solidFill>
                <a:latin typeface="Maven Pro" panose="020B0604020202020204" charset="0"/>
              </a:rPr>
              <a:t> </a:t>
            </a:r>
            <a:r>
              <a:rPr lang="en-US" sz="1800" dirty="0">
                <a:solidFill>
                  <a:schemeClr val="bg1"/>
                </a:solidFill>
                <a:latin typeface="Maven Pro"/>
              </a:rPr>
              <a:t>(cao nhất trong nhóm sinh viên bỏ học) </a:t>
            </a:r>
            <a:r>
              <a:rPr lang="vi-VN" sz="1800" dirty="0">
                <a:solidFill>
                  <a:schemeClr val="accent4">
                    <a:lumMod val="40000"/>
                    <a:lumOff val="60000"/>
                  </a:schemeClr>
                </a:solidFill>
                <a:latin typeface="Maven Pro" panose="020B0604020202020204" charset="0"/>
              </a:rPr>
              <a:t>và không có học bổng</a:t>
            </a:r>
            <a:endParaRPr lang="en-US" sz="1800" dirty="0">
              <a:solidFill>
                <a:schemeClr val="bg1"/>
              </a:solidFill>
              <a:latin typeface="Maven Pro"/>
              <a:sym typeface="Maven Pro"/>
            </a:endParaRPr>
          </a:p>
        </p:txBody>
      </p:sp>
      <p:pic>
        <p:nvPicPr>
          <p:cNvPr id="9" name="Picture 8">
            <a:extLst>
              <a:ext uri="{FF2B5EF4-FFF2-40B4-BE49-F238E27FC236}">
                <a16:creationId xmlns:a16="http://schemas.microsoft.com/office/drawing/2014/main" id="{96476059-8663-5BBD-D7A2-B211DB645421}"/>
              </a:ext>
            </a:extLst>
          </p:cNvPr>
          <p:cNvPicPr>
            <a:picLocks noChangeAspect="1"/>
          </p:cNvPicPr>
          <p:nvPr/>
        </p:nvPicPr>
        <p:blipFill>
          <a:blip r:embed="rId3"/>
          <a:stretch>
            <a:fillRect/>
          </a:stretch>
        </p:blipFill>
        <p:spPr>
          <a:xfrm>
            <a:off x="3681074" y="3800650"/>
            <a:ext cx="4182766" cy="2854793"/>
          </a:xfrm>
          <a:prstGeom prst="rect">
            <a:avLst/>
          </a:prstGeom>
        </p:spPr>
      </p:pic>
    </p:spTree>
    <p:extLst>
      <p:ext uri="{BB962C8B-B14F-4D97-AF65-F5344CB8AC3E}">
        <p14:creationId xmlns:p14="http://schemas.microsoft.com/office/powerpoint/2010/main" val="45151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6903850" y="2439365"/>
            <a:ext cx="4952870" cy="989635"/>
          </a:xfrm>
        </p:spPr>
        <p:txBody>
          <a:bodyPr/>
          <a:lstStyle/>
          <a:p>
            <a:pPr indent="-6350" algn="just"/>
            <a:r>
              <a:rPr lang="vi-VN" sz="2000" dirty="0">
                <a:solidFill>
                  <a:schemeClr val="bg1"/>
                </a:solidFill>
                <a:cs typeface="Arial"/>
                <a:sym typeface="Arial"/>
              </a:rPr>
              <a:t>Sau khi đánh giá từng giai đoạn của các học kỳ, thống kê cho thấy </a:t>
            </a:r>
            <a:r>
              <a:rPr lang="vi-VN" sz="2400" dirty="0">
                <a:solidFill>
                  <a:srgbClr val="E3BE4E"/>
                </a:solidFill>
                <a:cs typeface="Arial"/>
                <a:sym typeface="Arial"/>
              </a:rPr>
              <a:t>xu hướng tương tự nhau giữa sinh viên thôi học và tốt nghiệp</a:t>
            </a:r>
            <a:r>
              <a:rPr lang="vi-VN" sz="2000" dirty="0">
                <a:solidFill>
                  <a:schemeClr val="bg1"/>
                </a:solidFill>
                <a:cs typeface="Arial"/>
                <a:sym typeface="Arial"/>
              </a:rPr>
              <a:t> đối với các giai đoạn như</a:t>
            </a:r>
          </a:p>
          <a:p>
            <a:pPr indent="-6350" algn="just"/>
            <a:r>
              <a:rPr lang="vi-VN" sz="2400" dirty="0">
                <a:solidFill>
                  <a:schemeClr val="tx2">
                    <a:lumMod val="75000"/>
                  </a:schemeClr>
                </a:solidFill>
                <a:cs typeface="Arial"/>
                <a:sym typeface="Arial"/>
              </a:rPr>
              <a:t>- Xét tín chỉ: 0 – 7 (Phổ biến nhất là 0)</a:t>
            </a:r>
          </a:p>
          <a:p>
            <a:pPr indent="-6350" algn="just"/>
            <a:r>
              <a:rPr lang="vi-VN" sz="2400" dirty="0">
                <a:solidFill>
                  <a:schemeClr val="tx2">
                    <a:lumMod val="75000"/>
                  </a:schemeClr>
                </a:solidFill>
                <a:cs typeface="Arial"/>
                <a:sym typeface="Arial"/>
              </a:rPr>
              <a:t>- Số môn đăng ký: 6 - 15 (Phổ biến nhất là 5,6 </a:t>
            </a:r>
            <a:r>
              <a:rPr lang="en-US" sz="2400" dirty="0">
                <a:solidFill>
                  <a:schemeClr val="tx2">
                    <a:lumMod val="75000"/>
                  </a:schemeClr>
                </a:solidFill>
                <a:cs typeface="Arial"/>
                <a:sym typeface="Arial"/>
              </a:rPr>
              <a:t>v</a:t>
            </a:r>
            <a:r>
              <a:rPr lang="vi-VN" sz="2400" dirty="0">
                <a:solidFill>
                  <a:schemeClr val="tx2">
                    <a:lumMod val="75000"/>
                  </a:schemeClr>
                </a:solidFill>
                <a:cs typeface="Arial"/>
                <a:sym typeface="Arial"/>
              </a:rPr>
              <a:t>à 7)</a:t>
            </a: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Thành tích học tập </a:t>
            </a:r>
            <a:r>
              <a:rPr lang="vi-VN" sz="3600" b="1" dirty="0">
                <a:solidFill>
                  <a:schemeClr val="bg1"/>
                </a:solidFill>
              </a:rPr>
              <a:t>ảnh hưởng như thế nào đến </a:t>
            </a:r>
            <a:r>
              <a:rPr lang="en-US" sz="3600" b="1" dirty="0">
                <a:solidFill>
                  <a:schemeClr val="tx2">
                    <a:lumMod val="50000"/>
                  </a:schemeClr>
                </a:solidFill>
              </a:rPr>
              <a:t>tỉ lệ thôi học</a:t>
            </a:r>
          </a:p>
        </p:txBody>
      </p:sp>
      <p:pic>
        <p:nvPicPr>
          <p:cNvPr id="4" name="Picture 3" descr="Chart, bar chart&#10;&#10;Description automatically generated">
            <a:extLst>
              <a:ext uri="{FF2B5EF4-FFF2-40B4-BE49-F238E27FC236}">
                <a16:creationId xmlns:a16="http://schemas.microsoft.com/office/drawing/2014/main" id="{FB4153F6-4D7B-DF2E-16E3-E675D882052D}"/>
              </a:ext>
            </a:extLst>
          </p:cNvPr>
          <p:cNvPicPr>
            <a:picLocks noChangeAspect="1"/>
          </p:cNvPicPr>
          <p:nvPr/>
        </p:nvPicPr>
        <p:blipFill>
          <a:blip r:embed="rId2"/>
          <a:stretch>
            <a:fillRect/>
          </a:stretch>
        </p:blipFill>
        <p:spPr>
          <a:xfrm>
            <a:off x="442680" y="1599604"/>
            <a:ext cx="6562771" cy="248471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40EE846-C1BF-E06A-AB94-2E0403057630}"/>
              </a:ext>
            </a:extLst>
          </p:cNvPr>
          <p:cNvPicPr>
            <a:picLocks noChangeAspect="1"/>
          </p:cNvPicPr>
          <p:nvPr/>
        </p:nvPicPr>
        <p:blipFill>
          <a:blip r:embed="rId3"/>
          <a:stretch>
            <a:fillRect/>
          </a:stretch>
        </p:blipFill>
        <p:spPr>
          <a:xfrm>
            <a:off x="442679" y="4191933"/>
            <a:ext cx="6562771" cy="2484716"/>
          </a:xfrm>
          <a:prstGeom prst="rect">
            <a:avLst/>
          </a:prstGeom>
        </p:spPr>
      </p:pic>
    </p:spTree>
    <p:extLst>
      <p:ext uri="{BB962C8B-B14F-4D97-AF65-F5344CB8AC3E}">
        <p14:creationId xmlns:p14="http://schemas.microsoft.com/office/powerpoint/2010/main" val="184224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6796450" y="2845765"/>
            <a:ext cx="4952870" cy="989635"/>
          </a:xfrm>
        </p:spPr>
        <p:txBody>
          <a:bodyPr/>
          <a:lstStyle/>
          <a:p>
            <a:pPr indent="-6350" algn="just"/>
            <a:r>
              <a:rPr lang="vi-VN" sz="2000" dirty="0">
                <a:solidFill>
                  <a:schemeClr val="bg1"/>
                </a:solidFill>
                <a:cs typeface="Arial"/>
                <a:sym typeface="Arial"/>
              </a:rPr>
              <a:t>Về khía cạnh điểm số, có từ </a:t>
            </a:r>
            <a:r>
              <a:rPr lang="vi-VN" sz="2400" dirty="0">
                <a:solidFill>
                  <a:srgbClr val="E3BE4E"/>
                </a:solidFill>
                <a:cs typeface="Arial"/>
                <a:sym typeface="Arial"/>
              </a:rPr>
              <a:t>40 – 51% nhóm sinh viên thôi học</a:t>
            </a:r>
            <a:r>
              <a:rPr lang="vi-VN" sz="2000" dirty="0">
                <a:solidFill>
                  <a:schemeClr val="bg1"/>
                </a:solidFill>
                <a:cs typeface="Arial"/>
                <a:sym typeface="Arial"/>
              </a:rPr>
              <a:t> bị </a:t>
            </a:r>
            <a:r>
              <a:rPr lang="vi-VN" sz="2400" dirty="0">
                <a:solidFill>
                  <a:schemeClr val="tx2">
                    <a:lumMod val="75000"/>
                  </a:schemeClr>
                </a:solidFill>
                <a:cs typeface="Arial"/>
                <a:sym typeface="Arial"/>
              </a:rPr>
              <a:t>0 điểm</a:t>
            </a:r>
            <a:r>
              <a:rPr lang="vi-VN" sz="2000" dirty="0">
                <a:solidFill>
                  <a:schemeClr val="bg1"/>
                </a:solidFill>
                <a:cs typeface="Arial"/>
                <a:sym typeface="Arial"/>
              </a:rPr>
              <a:t>, trong khi tỉ trọng các </a:t>
            </a:r>
            <a:r>
              <a:rPr lang="vi-VN" sz="2400" dirty="0">
                <a:solidFill>
                  <a:srgbClr val="E3BE4E"/>
                </a:solidFill>
                <a:cs typeface="Arial"/>
                <a:sym typeface="Arial"/>
              </a:rPr>
              <a:t>sinh viên tốt nghiệp</a:t>
            </a:r>
            <a:r>
              <a:rPr lang="vi-VN" sz="2000" dirty="0">
                <a:solidFill>
                  <a:schemeClr val="bg1"/>
                </a:solidFill>
                <a:cs typeface="Arial"/>
                <a:sym typeface="Arial"/>
              </a:rPr>
              <a:t> được chia đều cho thang điểm </a:t>
            </a:r>
            <a:r>
              <a:rPr lang="vi-VN" sz="2400" dirty="0">
                <a:solidFill>
                  <a:schemeClr val="tx2">
                    <a:lumMod val="75000"/>
                  </a:schemeClr>
                </a:solidFill>
                <a:cs typeface="Arial"/>
                <a:sym typeface="Arial"/>
              </a:rPr>
              <a:t>từ 12 đến 16 điểm </a:t>
            </a:r>
            <a:r>
              <a:rPr lang="vi-VN" sz="2000" dirty="0">
                <a:solidFill>
                  <a:schemeClr val="bg1"/>
                </a:solidFill>
                <a:cs typeface="Arial"/>
                <a:sym typeface="Arial"/>
              </a:rPr>
              <a:t>(biết được 10/20 điểm là đạt) </a:t>
            </a:r>
            <a:endParaRPr lang="vi-VN" sz="2400" dirty="0">
              <a:solidFill>
                <a:schemeClr val="tx2">
                  <a:lumMod val="75000"/>
                </a:schemeClr>
              </a:solidFill>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rgbClr val="E3BE4E"/>
                </a:solidFill>
              </a:rPr>
              <a:t>Thành tích học tập </a:t>
            </a:r>
            <a:r>
              <a:rPr lang="vi-VN" sz="3600" b="1" dirty="0">
                <a:solidFill>
                  <a:schemeClr val="bg1"/>
                </a:solidFill>
              </a:rPr>
              <a:t>ảnh hưởng như thế nào đến </a:t>
            </a:r>
            <a:r>
              <a:rPr lang="en-US" sz="3600" b="1" dirty="0">
                <a:solidFill>
                  <a:schemeClr val="tx2">
                    <a:lumMod val="50000"/>
                  </a:schemeClr>
                </a:solidFill>
              </a:rPr>
              <a:t>tỉ lệ thôi học</a:t>
            </a:r>
          </a:p>
        </p:txBody>
      </p:sp>
      <p:pic>
        <p:nvPicPr>
          <p:cNvPr id="9" name="Picture 8" descr="A picture containing chart&#10;&#10;Description automatically generated">
            <a:extLst>
              <a:ext uri="{FF2B5EF4-FFF2-40B4-BE49-F238E27FC236}">
                <a16:creationId xmlns:a16="http://schemas.microsoft.com/office/drawing/2014/main" id="{83D9D647-0F7E-07F9-CB86-E716826E7E15}"/>
              </a:ext>
            </a:extLst>
          </p:cNvPr>
          <p:cNvPicPr>
            <a:picLocks noChangeAspect="1"/>
          </p:cNvPicPr>
          <p:nvPr/>
        </p:nvPicPr>
        <p:blipFill>
          <a:blip r:embed="rId2"/>
          <a:stretch>
            <a:fillRect/>
          </a:stretch>
        </p:blipFill>
        <p:spPr>
          <a:xfrm>
            <a:off x="442680" y="1782937"/>
            <a:ext cx="3204760" cy="4617863"/>
          </a:xfrm>
          <a:prstGeom prst="rect">
            <a:avLst/>
          </a:prstGeom>
        </p:spPr>
      </p:pic>
      <p:pic>
        <p:nvPicPr>
          <p:cNvPr id="11" name="Picture 10" descr="Graphical user interface, table&#10;&#10;Description automatically generated">
            <a:extLst>
              <a:ext uri="{FF2B5EF4-FFF2-40B4-BE49-F238E27FC236}">
                <a16:creationId xmlns:a16="http://schemas.microsoft.com/office/drawing/2014/main" id="{2D0A6BCF-E670-E372-AE00-1E48139E631C}"/>
              </a:ext>
            </a:extLst>
          </p:cNvPr>
          <p:cNvPicPr>
            <a:picLocks noChangeAspect="1"/>
          </p:cNvPicPr>
          <p:nvPr/>
        </p:nvPicPr>
        <p:blipFill>
          <a:blip r:embed="rId3"/>
          <a:stretch>
            <a:fillRect/>
          </a:stretch>
        </p:blipFill>
        <p:spPr>
          <a:xfrm>
            <a:off x="3699090" y="1782937"/>
            <a:ext cx="3204760" cy="4612783"/>
          </a:xfrm>
          <a:prstGeom prst="rect">
            <a:avLst/>
          </a:prstGeom>
        </p:spPr>
      </p:pic>
    </p:spTree>
    <p:extLst>
      <p:ext uri="{BB962C8B-B14F-4D97-AF65-F5344CB8AC3E}">
        <p14:creationId xmlns:p14="http://schemas.microsoft.com/office/powerpoint/2010/main" val="401093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442680" y="4321371"/>
            <a:ext cx="10895880" cy="2234235"/>
          </a:xfrm>
        </p:spPr>
        <p:txBody>
          <a:bodyPr/>
          <a:lstStyle/>
          <a:p>
            <a:pPr indent="-6350" algn="just"/>
            <a:r>
              <a:rPr lang="vi-VN" sz="2000" dirty="0">
                <a:solidFill>
                  <a:schemeClr val="bg1"/>
                </a:solidFill>
                <a:cs typeface="Arial"/>
                <a:sym typeface="Arial"/>
              </a:rPr>
              <a:t>Sinh viên này </a:t>
            </a:r>
            <a:r>
              <a:rPr lang="vi-VN" sz="2400" dirty="0">
                <a:solidFill>
                  <a:srgbClr val="E3BE4E"/>
                </a:solidFill>
                <a:cs typeface="Arial"/>
                <a:sym typeface="Arial"/>
              </a:rPr>
              <a:t>không có vấn đề về tài chính </a:t>
            </a:r>
            <a:r>
              <a:rPr lang="vi-VN" sz="2000" dirty="0">
                <a:solidFill>
                  <a:schemeClr val="bg1"/>
                </a:solidFill>
                <a:cs typeface="Arial"/>
                <a:sym typeface="Arial"/>
              </a:rPr>
              <a:t>(không nằm trong danh sách sinh viên vay nợ hoặc chưa hoàn thành học phí), thống kê cho thấy họ </a:t>
            </a:r>
            <a:r>
              <a:rPr lang="vi-VN" sz="2400" dirty="0">
                <a:solidFill>
                  <a:srgbClr val="E3BE4E"/>
                </a:solidFill>
                <a:cs typeface="Arial"/>
                <a:sym typeface="Arial"/>
              </a:rPr>
              <a:t>có tuổi đời trẻ </a:t>
            </a:r>
            <a:r>
              <a:rPr lang="vi-VN" sz="2000" dirty="0">
                <a:solidFill>
                  <a:schemeClr val="bg1"/>
                </a:solidFill>
                <a:cs typeface="Arial"/>
                <a:sym typeface="Arial"/>
              </a:rPr>
              <a:t>(18-24)</a:t>
            </a:r>
            <a:r>
              <a:rPr lang="en-US" sz="2000" dirty="0">
                <a:solidFill>
                  <a:schemeClr val="bg1"/>
                </a:solidFill>
                <a:cs typeface="Arial"/>
                <a:sym typeface="Arial"/>
              </a:rPr>
              <a:t> và</a:t>
            </a:r>
            <a:r>
              <a:rPr lang="vi-VN" sz="2000" dirty="0">
                <a:solidFill>
                  <a:schemeClr val="bg1"/>
                </a:solidFill>
                <a:cs typeface="Arial"/>
                <a:sym typeface="Arial"/>
              </a:rPr>
              <a:t> còn độc thân</a:t>
            </a:r>
            <a:r>
              <a:rPr lang="en-US" sz="2000" dirty="0">
                <a:solidFill>
                  <a:schemeClr val="bg1"/>
                </a:solidFill>
                <a:cs typeface="Arial"/>
                <a:sym typeface="Arial"/>
              </a:rPr>
              <a:t>, họ</a:t>
            </a:r>
            <a:r>
              <a:rPr lang="vi-VN" sz="2000" dirty="0">
                <a:solidFill>
                  <a:schemeClr val="bg1"/>
                </a:solidFill>
                <a:cs typeface="Arial"/>
                <a:sym typeface="Arial"/>
              </a:rPr>
              <a:t> </a:t>
            </a:r>
            <a:r>
              <a:rPr lang="vi-VN" sz="2400" dirty="0">
                <a:solidFill>
                  <a:srgbClr val="E3BE4E"/>
                </a:solidFill>
                <a:cs typeface="Arial"/>
                <a:sym typeface="Arial"/>
              </a:rPr>
              <a:t>đến từ một khu vực có kinh tế phát triển </a:t>
            </a:r>
            <a:r>
              <a:rPr lang="vi-VN" sz="2000" dirty="0">
                <a:solidFill>
                  <a:schemeClr val="bg1"/>
                </a:solidFill>
                <a:cs typeface="Arial"/>
                <a:sym typeface="Arial"/>
              </a:rPr>
              <a:t>(GDP &gt; 0, chiếm 70%) và </a:t>
            </a:r>
            <a:r>
              <a:rPr lang="vi-VN" sz="2400" dirty="0">
                <a:solidFill>
                  <a:srgbClr val="E3BE4E"/>
                </a:solidFill>
                <a:cs typeface="Arial"/>
                <a:sym typeface="Arial"/>
              </a:rPr>
              <a:t>có tỉ lệ thất nghiệp thấp nhất </a:t>
            </a:r>
            <a:r>
              <a:rPr lang="vi-VN" sz="2000" dirty="0">
                <a:solidFill>
                  <a:schemeClr val="bg1"/>
                </a:solidFill>
                <a:cs typeface="Arial"/>
                <a:sym typeface="Arial"/>
              </a:rPr>
              <a:t>so với những nhóm sinh viên khác (7.6)</a:t>
            </a:r>
          </a:p>
          <a:p>
            <a:pPr indent="-6350" algn="just"/>
            <a:r>
              <a:rPr lang="vi-VN" sz="2000" dirty="0">
                <a:solidFill>
                  <a:schemeClr val="bg1"/>
                </a:solidFill>
                <a:cs typeface="Arial"/>
                <a:sym typeface="Arial"/>
              </a:rPr>
              <a:t>Kết luận đây là </a:t>
            </a:r>
            <a:r>
              <a:rPr lang="vi-VN" sz="2000" dirty="0">
                <a:solidFill>
                  <a:schemeClr val="tx2">
                    <a:lumMod val="75000"/>
                  </a:schemeClr>
                </a:solidFill>
                <a:cs typeface="Arial"/>
                <a:sym typeface="Arial"/>
              </a:rPr>
              <a:t>nhóm sinh viên đủ điều kiện cần thiết và khả năng tốt nghiệp nhưng có thể vì chuyển ngành học hoặc bảo lưu vì lý do cá nhân.</a:t>
            </a: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721591"/>
            <a:ext cx="8215183" cy="770400"/>
          </a:xfrm>
        </p:spPr>
        <p:txBody>
          <a:bodyPr/>
          <a:lstStyle/>
          <a:p>
            <a:r>
              <a:rPr lang="vi-VN" sz="3600" b="1" dirty="0">
                <a:solidFill>
                  <a:schemeClr val="bg1"/>
                </a:solidFill>
              </a:rPr>
              <a:t>Nguyên nhân khiến </a:t>
            </a:r>
            <a:r>
              <a:rPr lang="vi-VN" sz="3600" b="1" dirty="0">
                <a:solidFill>
                  <a:srgbClr val="E3BE4E"/>
                </a:solidFill>
              </a:rPr>
              <a:t>50% những sinh viên có điểm đạt lại quyết định thôi học?</a:t>
            </a:r>
            <a:endParaRPr lang="en-US" sz="3600" b="1" dirty="0">
              <a:solidFill>
                <a:srgbClr val="E3BE4E"/>
              </a:solidFill>
            </a:endParaRPr>
          </a:p>
        </p:txBody>
      </p:sp>
      <p:pic>
        <p:nvPicPr>
          <p:cNvPr id="10" name="Picture 9" descr="Graphical user interface, application, Teams&#10;&#10;Description automatically generated">
            <a:extLst>
              <a:ext uri="{FF2B5EF4-FFF2-40B4-BE49-F238E27FC236}">
                <a16:creationId xmlns:a16="http://schemas.microsoft.com/office/drawing/2014/main" id="{CBA6F708-54C5-2259-CAA4-093F917AA7D7}"/>
              </a:ext>
            </a:extLst>
          </p:cNvPr>
          <p:cNvPicPr>
            <a:picLocks noChangeAspect="1"/>
          </p:cNvPicPr>
          <p:nvPr/>
        </p:nvPicPr>
        <p:blipFill>
          <a:blip r:embed="rId2"/>
          <a:stretch>
            <a:fillRect/>
          </a:stretch>
        </p:blipFill>
        <p:spPr>
          <a:xfrm>
            <a:off x="809853" y="1630116"/>
            <a:ext cx="10528707" cy="2553130"/>
          </a:xfrm>
          <a:prstGeom prst="rect">
            <a:avLst/>
          </a:prstGeom>
        </p:spPr>
      </p:pic>
    </p:spTree>
    <p:extLst>
      <p:ext uri="{BB962C8B-B14F-4D97-AF65-F5344CB8AC3E}">
        <p14:creationId xmlns:p14="http://schemas.microsoft.com/office/powerpoint/2010/main" val="2615097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6DD6D8-5D7F-0839-8C71-077E9EBD0831}"/>
              </a:ext>
            </a:extLst>
          </p:cNvPr>
          <p:cNvSpPr>
            <a:spLocks noGrp="1"/>
          </p:cNvSpPr>
          <p:nvPr>
            <p:ph type="subTitle" idx="1"/>
          </p:nvPr>
        </p:nvSpPr>
        <p:spPr>
          <a:xfrm>
            <a:off x="-266340" y="1776606"/>
            <a:ext cx="5295540" cy="4702726"/>
          </a:xfrm>
        </p:spPr>
        <p:txBody>
          <a:bodyPr/>
          <a:lstStyle/>
          <a:p>
            <a:pPr indent="-6350" algn="just"/>
            <a:r>
              <a:rPr lang="en-US" sz="2000" dirty="0">
                <a:solidFill>
                  <a:schemeClr val="bg1"/>
                </a:solidFill>
                <a:cs typeface="Arial"/>
                <a:sym typeface="Arial"/>
              </a:rPr>
              <a:t>S</a:t>
            </a:r>
            <a:r>
              <a:rPr lang="vi-VN" sz="2000" dirty="0">
                <a:solidFill>
                  <a:schemeClr val="bg1"/>
                </a:solidFill>
                <a:cs typeface="Arial"/>
                <a:sym typeface="Arial"/>
              </a:rPr>
              <a:t>inh viên thuộc nhóm thôi học có </a:t>
            </a:r>
            <a:r>
              <a:rPr lang="vi-VN" sz="2400" dirty="0">
                <a:solidFill>
                  <a:srgbClr val="E3BE4E"/>
                </a:solidFill>
                <a:cs typeface="Arial"/>
                <a:sym typeface="Arial"/>
              </a:rPr>
              <a:t>tỉ lệ được phê duyệt qua môn</a:t>
            </a:r>
            <a:r>
              <a:rPr lang="vi-VN" sz="2000" dirty="0">
                <a:solidFill>
                  <a:schemeClr val="bg1"/>
                </a:solidFill>
                <a:cs typeface="Arial"/>
                <a:sym typeface="Arial"/>
              </a:rPr>
              <a:t> trên tổng số môn được đánh giá là </a:t>
            </a:r>
            <a:r>
              <a:rPr lang="vi-VN" sz="2400" dirty="0">
                <a:solidFill>
                  <a:schemeClr val="tx2">
                    <a:lumMod val="75000"/>
                  </a:schemeClr>
                </a:solidFill>
                <a:cs typeface="Arial"/>
                <a:sym typeface="Arial"/>
              </a:rPr>
              <a:t>thấp nhất (33%)</a:t>
            </a:r>
            <a:r>
              <a:rPr lang="vi-VN" sz="2000" dirty="0">
                <a:solidFill>
                  <a:schemeClr val="bg1"/>
                </a:solidFill>
                <a:cs typeface="Arial"/>
                <a:sym typeface="Arial"/>
              </a:rPr>
              <a:t> so với những nhóm sinh viên khác trong trường và </a:t>
            </a:r>
            <a:r>
              <a:rPr lang="vi-VN" sz="2400" dirty="0">
                <a:solidFill>
                  <a:schemeClr val="tx2">
                    <a:lumMod val="75000"/>
                  </a:schemeClr>
                </a:solidFill>
                <a:cs typeface="Arial"/>
                <a:sym typeface="Arial"/>
              </a:rPr>
              <a:t>chênh lệch lên đến 42% so với nhóm sinh viên được tốt nghiệp.</a:t>
            </a:r>
          </a:p>
          <a:p>
            <a:pPr indent="-6350" algn="just"/>
            <a:r>
              <a:rPr lang="vi-VN" sz="2400" dirty="0">
                <a:solidFill>
                  <a:srgbClr val="E3BE4E"/>
                </a:solidFill>
                <a:cs typeface="Arial"/>
                <a:sym typeface="Arial"/>
              </a:rPr>
              <a:t>Tổng số các môn không đủ điều kiện đánh giá </a:t>
            </a:r>
            <a:r>
              <a:rPr lang="vi-VN" sz="2000" dirty="0">
                <a:solidFill>
                  <a:schemeClr val="bg1"/>
                </a:solidFill>
                <a:cs typeface="Arial"/>
                <a:sym typeface="Arial"/>
              </a:rPr>
              <a:t>của sinh viên trong nhóm thôi học </a:t>
            </a:r>
            <a:r>
              <a:rPr lang="vi-VN" sz="2400" dirty="0">
                <a:solidFill>
                  <a:schemeClr val="tx2">
                    <a:lumMod val="75000"/>
                  </a:schemeClr>
                </a:solidFill>
                <a:cs typeface="Arial"/>
                <a:sym typeface="Arial"/>
              </a:rPr>
              <a:t>cao hơn từ 29% đến 40% so với các nhóm sinh viên khác</a:t>
            </a:r>
          </a:p>
          <a:p>
            <a:pPr indent="-6350" algn="just"/>
            <a:endParaRPr lang="vi-VN" sz="2000" dirty="0">
              <a:solidFill>
                <a:schemeClr val="bg1"/>
              </a:solidFill>
              <a:cs typeface="Arial"/>
              <a:sym typeface="Arial"/>
            </a:endParaRPr>
          </a:p>
        </p:txBody>
      </p:sp>
      <p:sp>
        <p:nvSpPr>
          <p:cNvPr id="6" name="Title 5">
            <a:extLst>
              <a:ext uri="{FF2B5EF4-FFF2-40B4-BE49-F238E27FC236}">
                <a16:creationId xmlns:a16="http://schemas.microsoft.com/office/drawing/2014/main" id="{C6123CC6-67D5-2206-9CC2-DBE3736529A4}"/>
              </a:ext>
            </a:extLst>
          </p:cNvPr>
          <p:cNvSpPr>
            <a:spLocks noGrp="1"/>
          </p:cNvSpPr>
          <p:nvPr>
            <p:ph type="ctrTitle" idx="4"/>
          </p:nvPr>
        </p:nvSpPr>
        <p:spPr>
          <a:xfrm>
            <a:off x="442680" y="132080"/>
            <a:ext cx="8782600" cy="1428974"/>
          </a:xfrm>
        </p:spPr>
        <p:txBody>
          <a:bodyPr/>
          <a:lstStyle/>
          <a:p>
            <a:r>
              <a:rPr lang="vi-VN" sz="2800" b="1" dirty="0">
                <a:solidFill>
                  <a:srgbClr val="E3BE4E"/>
                </a:solidFill>
              </a:rPr>
              <a:t>Kết quả phê duyệt (</a:t>
            </a:r>
            <a:r>
              <a:rPr lang="vi-VN" sz="2800" b="1" dirty="0" err="1">
                <a:solidFill>
                  <a:srgbClr val="E3BE4E"/>
                </a:solidFill>
              </a:rPr>
              <a:t>approved</a:t>
            </a:r>
            <a:r>
              <a:rPr lang="vi-VN" sz="2800" b="1" dirty="0">
                <a:solidFill>
                  <a:srgbClr val="E3BE4E"/>
                </a:solidFill>
              </a:rPr>
              <a:t>) </a:t>
            </a:r>
            <a:r>
              <a:rPr lang="vi-VN" sz="2800" b="1" dirty="0">
                <a:solidFill>
                  <a:schemeClr val="bg1"/>
                </a:solidFill>
              </a:rPr>
              <a:t>so với </a:t>
            </a:r>
            <a:r>
              <a:rPr lang="vi-VN" sz="2800" b="1" dirty="0">
                <a:solidFill>
                  <a:schemeClr val="tx2">
                    <a:lumMod val="75000"/>
                  </a:schemeClr>
                </a:solidFill>
              </a:rPr>
              <a:t>số lượng khóa học đủ điều kiện đánh giá (</a:t>
            </a:r>
            <a:r>
              <a:rPr lang="vi-VN" sz="2800" b="1" dirty="0" err="1">
                <a:solidFill>
                  <a:schemeClr val="tx2">
                    <a:lumMod val="75000"/>
                  </a:schemeClr>
                </a:solidFill>
              </a:rPr>
              <a:t>evaluation</a:t>
            </a:r>
            <a:r>
              <a:rPr lang="vi-VN" sz="2800" b="1" dirty="0">
                <a:solidFill>
                  <a:schemeClr val="tx2">
                    <a:lumMod val="75000"/>
                  </a:schemeClr>
                </a:solidFill>
              </a:rPr>
              <a:t>) </a:t>
            </a:r>
            <a:r>
              <a:rPr lang="vi-VN" sz="2800" b="1" dirty="0">
                <a:solidFill>
                  <a:schemeClr val="bg1"/>
                </a:solidFill>
              </a:rPr>
              <a:t>và </a:t>
            </a:r>
            <a:r>
              <a:rPr lang="vi-VN" sz="2800" b="1" dirty="0">
                <a:solidFill>
                  <a:schemeClr val="tx2">
                    <a:lumMod val="75000"/>
                  </a:schemeClr>
                </a:solidFill>
              </a:rPr>
              <a:t>không đủ điều kiện đánh giá (</a:t>
            </a:r>
            <a:r>
              <a:rPr lang="vi-VN" sz="2800" b="1" dirty="0" err="1">
                <a:solidFill>
                  <a:schemeClr val="tx2">
                    <a:lumMod val="75000"/>
                  </a:schemeClr>
                </a:solidFill>
              </a:rPr>
              <a:t>without</a:t>
            </a:r>
            <a:r>
              <a:rPr lang="vi-VN" sz="2800" b="1" dirty="0">
                <a:solidFill>
                  <a:schemeClr val="tx2">
                    <a:lumMod val="75000"/>
                  </a:schemeClr>
                </a:solidFill>
              </a:rPr>
              <a:t> </a:t>
            </a:r>
            <a:r>
              <a:rPr lang="vi-VN" sz="2800" b="1" dirty="0" err="1">
                <a:solidFill>
                  <a:schemeClr val="tx2">
                    <a:lumMod val="75000"/>
                  </a:schemeClr>
                </a:solidFill>
              </a:rPr>
              <a:t>evaluation</a:t>
            </a:r>
            <a:r>
              <a:rPr lang="vi-VN" sz="2800" b="1" dirty="0">
                <a:solidFill>
                  <a:schemeClr val="tx2">
                    <a:lumMod val="75000"/>
                  </a:schemeClr>
                </a:solidFill>
              </a:rPr>
              <a:t>)</a:t>
            </a:r>
            <a:r>
              <a:rPr lang="en-US" sz="2800" b="1" dirty="0">
                <a:solidFill>
                  <a:schemeClr val="tx2">
                    <a:lumMod val="75000"/>
                  </a:schemeClr>
                </a:solidFill>
              </a:rPr>
              <a:t> </a:t>
            </a:r>
            <a:r>
              <a:rPr lang="en-US" sz="2800" b="1" dirty="0">
                <a:solidFill>
                  <a:schemeClr val="bg1"/>
                </a:solidFill>
              </a:rPr>
              <a:t>của sinh viên thôi học</a:t>
            </a:r>
          </a:p>
        </p:txBody>
      </p:sp>
      <p:pic>
        <p:nvPicPr>
          <p:cNvPr id="4" name="Picture 3" descr="Chart, bar chart&#10;&#10;Description automatically generated">
            <a:extLst>
              <a:ext uri="{FF2B5EF4-FFF2-40B4-BE49-F238E27FC236}">
                <a16:creationId xmlns:a16="http://schemas.microsoft.com/office/drawing/2014/main" id="{6F8ABB47-B939-478B-0221-11686E07B4F3}"/>
              </a:ext>
            </a:extLst>
          </p:cNvPr>
          <p:cNvPicPr>
            <a:picLocks noChangeAspect="1"/>
          </p:cNvPicPr>
          <p:nvPr/>
        </p:nvPicPr>
        <p:blipFill>
          <a:blip r:embed="rId2"/>
          <a:stretch>
            <a:fillRect/>
          </a:stretch>
        </p:blipFill>
        <p:spPr>
          <a:xfrm>
            <a:off x="5267786" y="1776606"/>
            <a:ext cx="6680373" cy="4780802"/>
          </a:xfrm>
          <a:prstGeom prst="rect">
            <a:avLst/>
          </a:prstGeom>
        </p:spPr>
      </p:pic>
    </p:spTree>
    <p:extLst>
      <p:ext uri="{BB962C8B-B14F-4D97-AF65-F5344CB8AC3E}">
        <p14:creationId xmlns:p14="http://schemas.microsoft.com/office/powerpoint/2010/main" val="4245703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5D27BB8-03BC-86F3-2AB5-D450A9C4ABD3}"/>
              </a:ext>
            </a:extLst>
          </p:cNvPr>
          <p:cNvSpPr>
            <a:spLocks noGrp="1"/>
          </p:cNvSpPr>
          <p:nvPr>
            <p:ph type="subTitle" idx="1"/>
          </p:nvPr>
        </p:nvSpPr>
        <p:spPr>
          <a:xfrm>
            <a:off x="8448869" y="1847415"/>
            <a:ext cx="3092891" cy="1250800"/>
          </a:xfrm>
        </p:spPr>
        <p:txBody>
          <a:bodyPr/>
          <a:lstStyle/>
          <a:p>
            <a:pPr indent="-9525" algn="just"/>
            <a:r>
              <a:rPr lang="en-US" dirty="0"/>
              <a:t>Ngoài việc phân tích và chứng minh những tác động đến tỉ lệ thôi học ở sinh viên, nhằm tìm ra yếu tố nào có vai trò quyết định nhất đến kết quả cuối khóa, em đã phân tích </a:t>
            </a:r>
            <a:r>
              <a:rPr lang="en-US" sz="2400" dirty="0">
                <a:solidFill>
                  <a:srgbClr val="E3BE4E"/>
                </a:solidFill>
              </a:rPr>
              <a:t>Feature Important- Python</a:t>
            </a:r>
            <a:r>
              <a:rPr lang="en-US" dirty="0"/>
              <a:t>:</a:t>
            </a:r>
          </a:p>
        </p:txBody>
      </p:sp>
      <p:sp>
        <p:nvSpPr>
          <p:cNvPr id="6" name="Title 5">
            <a:extLst>
              <a:ext uri="{FF2B5EF4-FFF2-40B4-BE49-F238E27FC236}">
                <a16:creationId xmlns:a16="http://schemas.microsoft.com/office/drawing/2014/main" id="{4E07C864-4C0E-F2B5-4C0A-831A9B5D6CC1}"/>
              </a:ext>
            </a:extLst>
          </p:cNvPr>
          <p:cNvSpPr>
            <a:spLocks noGrp="1"/>
          </p:cNvSpPr>
          <p:nvPr>
            <p:ph type="ctrTitle" idx="4"/>
          </p:nvPr>
        </p:nvSpPr>
        <p:spPr>
          <a:xfrm>
            <a:off x="319075" y="725820"/>
            <a:ext cx="8255965" cy="761942"/>
          </a:xfrm>
        </p:spPr>
        <p:txBody>
          <a:bodyPr/>
          <a:lstStyle/>
          <a:p>
            <a:r>
              <a:rPr lang="en-US" sz="3200" dirty="0"/>
              <a:t>VẬY YẾU TỐ NÀO CÓ VAI TRÒ </a:t>
            </a:r>
            <a:r>
              <a:rPr lang="en-US" sz="3200" dirty="0">
                <a:highlight>
                  <a:srgbClr val="00FFFF"/>
                </a:highlight>
              </a:rPr>
              <a:t>QUYẾT ĐỊNH TẤT YẾU</a:t>
            </a:r>
            <a:r>
              <a:rPr lang="en-US" sz="3200" dirty="0"/>
              <a:t> ĐẾN KẾT QUẢ CUỐI KHÓA CỦA SINH VIÊN </a:t>
            </a:r>
          </a:p>
        </p:txBody>
      </p:sp>
      <p:pic>
        <p:nvPicPr>
          <p:cNvPr id="8" name="Picture 7">
            <a:extLst>
              <a:ext uri="{FF2B5EF4-FFF2-40B4-BE49-F238E27FC236}">
                <a16:creationId xmlns:a16="http://schemas.microsoft.com/office/drawing/2014/main" id="{F08A113B-2510-C6A4-1618-89E9E04D7DFD}"/>
              </a:ext>
            </a:extLst>
          </p:cNvPr>
          <p:cNvPicPr>
            <a:picLocks noChangeAspect="1"/>
          </p:cNvPicPr>
          <p:nvPr/>
        </p:nvPicPr>
        <p:blipFill>
          <a:blip r:embed="rId2"/>
          <a:stretch>
            <a:fillRect/>
          </a:stretch>
        </p:blipFill>
        <p:spPr>
          <a:xfrm>
            <a:off x="461451" y="1603575"/>
            <a:ext cx="7971211" cy="4922947"/>
          </a:xfrm>
          <a:prstGeom prst="rect">
            <a:avLst/>
          </a:prstGeom>
        </p:spPr>
      </p:pic>
    </p:spTree>
    <p:extLst>
      <p:ext uri="{BB962C8B-B14F-4D97-AF65-F5344CB8AC3E}">
        <p14:creationId xmlns:p14="http://schemas.microsoft.com/office/powerpoint/2010/main" val="189245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7"/>
        <p:cNvGrpSpPr/>
        <p:nvPr/>
      </p:nvGrpSpPr>
      <p:grpSpPr>
        <a:xfrm>
          <a:off x="0" y="0"/>
          <a:ext cx="0" cy="0"/>
          <a:chOff x="0" y="0"/>
          <a:chExt cx="0" cy="0"/>
        </a:xfrm>
      </p:grpSpPr>
      <p:grpSp>
        <p:nvGrpSpPr>
          <p:cNvPr id="1068" name="Google Shape;1068;p36"/>
          <p:cNvGrpSpPr/>
          <p:nvPr/>
        </p:nvGrpSpPr>
        <p:grpSpPr>
          <a:xfrm>
            <a:off x="0" y="3526970"/>
            <a:ext cx="4923692" cy="3342063"/>
            <a:chOff x="0" y="2139400"/>
            <a:chExt cx="4962900" cy="3012375"/>
          </a:xfrm>
        </p:grpSpPr>
        <p:sp>
          <p:nvSpPr>
            <p:cNvPr id="1069" name="Google Shape;1069;p36"/>
            <p:cNvSpPr/>
            <p:nvPr/>
          </p:nvSpPr>
          <p:spPr>
            <a:xfrm>
              <a:off x="0" y="3486775"/>
              <a:ext cx="4038900" cy="1665000"/>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1070" name="Google Shape;1070;p36"/>
            <p:cNvSpPr/>
            <p:nvPr/>
          </p:nvSpPr>
          <p:spPr>
            <a:xfrm>
              <a:off x="4038900" y="4219500"/>
              <a:ext cx="924000" cy="924000"/>
            </a:xfrm>
            <a:prstGeom prst="rect">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1071" name="Google Shape;1071;p36"/>
            <p:cNvGrpSpPr/>
            <p:nvPr/>
          </p:nvGrpSpPr>
          <p:grpSpPr>
            <a:xfrm>
              <a:off x="0" y="2139400"/>
              <a:ext cx="1351800" cy="1347375"/>
              <a:chOff x="0" y="2139400"/>
              <a:chExt cx="1351800" cy="1347375"/>
            </a:xfrm>
          </p:grpSpPr>
          <p:sp>
            <p:nvSpPr>
              <p:cNvPr id="1072" name="Google Shape;1072;p36"/>
              <p:cNvSpPr/>
              <p:nvPr/>
            </p:nvSpPr>
            <p:spPr>
              <a:xfrm>
                <a:off x="0" y="2562775"/>
                <a:ext cx="924000" cy="924000"/>
              </a:xfrm>
              <a:prstGeom prst="rect">
                <a:avLst/>
              </a:pr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1073" name="Google Shape;1073;p36"/>
              <p:cNvSpPr/>
              <p:nvPr/>
            </p:nvSpPr>
            <p:spPr>
              <a:xfrm>
                <a:off x="924000" y="2139400"/>
                <a:ext cx="427800" cy="427800"/>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sp>
        <p:nvSpPr>
          <p:cNvPr id="2" name="Google Shape;1088;p38">
            <a:extLst>
              <a:ext uri="{FF2B5EF4-FFF2-40B4-BE49-F238E27FC236}">
                <a16:creationId xmlns:a16="http://schemas.microsoft.com/office/drawing/2014/main" id="{C68B49CD-A939-8FD9-67D7-2BBA23DD46E5}"/>
              </a:ext>
            </a:extLst>
          </p:cNvPr>
          <p:cNvSpPr txBox="1">
            <a:spLocks/>
          </p:cNvSpPr>
          <p:nvPr/>
        </p:nvSpPr>
        <p:spPr>
          <a:xfrm>
            <a:off x="371122" y="5718023"/>
            <a:ext cx="6303600" cy="770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3000"/>
              <a:buFont typeface="Share Tech"/>
              <a:buNone/>
              <a:defRPr sz="4000" b="0" i="0" u="none" strike="noStrike" cap="none">
                <a:solidFill>
                  <a:schemeClr val="lt1"/>
                </a:solidFill>
                <a:latin typeface="Share Tech"/>
                <a:ea typeface="Share Tech"/>
                <a:cs typeface="Share Tech"/>
                <a:sym typeface="Share Tech"/>
              </a:defRPr>
            </a:lvl9pPr>
          </a:lstStyle>
          <a:p>
            <a:r>
              <a:rPr lang="en-US" sz="5400" dirty="0"/>
              <a:t>GIẢI PHÁP</a:t>
            </a:r>
            <a:endParaRPr lang="vi-VN" sz="5400" dirty="0"/>
          </a:p>
        </p:txBody>
      </p:sp>
    </p:spTree>
    <p:extLst>
      <p:ext uri="{BB962C8B-B14F-4D97-AF65-F5344CB8AC3E}">
        <p14:creationId xmlns:p14="http://schemas.microsoft.com/office/powerpoint/2010/main" val="413386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825100" y="548900"/>
            <a:ext cx="6303600" cy="770400"/>
          </a:xfrm>
          <a:prstGeom prst="rect">
            <a:avLst/>
          </a:prstGeom>
        </p:spPr>
        <p:txBody>
          <a:bodyPr spcFirstLastPara="1" wrap="square" lIns="121900" tIns="121900" rIns="121900" bIns="121900" anchor="b" anchorCtr="0">
            <a:noAutofit/>
          </a:bodyPr>
          <a:lstStyle/>
          <a:p>
            <a:r>
              <a:rPr lang="en" dirty="0"/>
              <a:t>ĐẦU TƯ THÊM QUỸ HỌC BỔNG</a:t>
            </a:r>
            <a:endParaRPr dirty="0"/>
          </a:p>
        </p:txBody>
      </p:sp>
      <p:sp>
        <p:nvSpPr>
          <p:cNvPr id="5" name="TextBox 4">
            <a:extLst>
              <a:ext uri="{FF2B5EF4-FFF2-40B4-BE49-F238E27FC236}">
                <a16:creationId xmlns:a16="http://schemas.microsoft.com/office/drawing/2014/main" id="{4CF558D3-27B4-9A24-CA59-CAAEBAFCEDAC}"/>
              </a:ext>
            </a:extLst>
          </p:cNvPr>
          <p:cNvSpPr txBox="1"/>
          <p:nvPr/>
        </p:nvSpPr>
        <p:spPr>
          <a:xfrm>
            <a:off x="392960" y="1652792"/>
            <a:ext cx="5276320" cy="1938992"/>
          </a:xfrm>
          <a:prstGeom prst="rect">
            <a:avLst/>
          </a:prstGeom>
          <a:noFill/>
        </p:spPr>
        <p:txBody>
          <a:bodyPr wrap="square">
            <a:spAutoFit/>
          </a:bodyPr>
          <a:lstStyle/>
          <a:p>
            <a:r>
              <a:rPr lang="en-US" sz="2000" dirty="0">
                <a:solidFill>
                  <a:schemeClr val="bg1"/>
                </a:solidFill>
                <a:latin typeface="Maven Pro"/>
                <a:sym typeface="Maven Pro"/>
              </a:rPr>
              <a:t>Cá nhân hóa các trường hợp khó khăn, đặc biệt có các yếu tố:</a:t>
            </a:r>
          </a:p>
          <a:p>
            <a:pPr marL="285750" indent="-285750">
              <a:buFont typeface="Wingdings" panose="05000000000000000000" pitchFamily="2" charset="2"/>
              <a:buChar char="Ø"/>
            </a:pPr>
            <a:r>
              <a:rPr lang="en-US" sz="2000" dirty="0">
                <a:solidFill>
                  <a:srgbClr val="E3BE4E"/>
                </a:solidFill>
                <a:latin typeface="Maven Pro"/>
                <a:sym typeface="Maven Pro"/>
              </a:rPr>
              <a:t>Ba mẹ ở nhóm lao động phổ thông hoặc khó khăn trong công việc trong ngắn hạn</a:t>
            </a:r>
          </a:p>
          <a:p>
            <a:pPr marL="285750" indent="-285750">
              <a:buFont typeface="Wingdings" panose="05000000000000000000" pitchFamily="2" charset="2"/>
              <a:buChar char="Ø"/>
            </a:pPr>
            <a:r>
              <a:rPr lang="en-US" sz="2000" dirty="0">
                <a:solidFill>
                  <a:srgbClr val="E3BE4E"/>
                </a:solidFill>
                <a:latin typeface="Maven Pro"/>
                <a:sym typeface="Maven Pro"/>
              </a:rPr>
              <a:t>Có lịch sử chưa hoàn thành học phí </a:t>
            </a:r>
          </a:p>
          <a:p>
            <a:pPr marL="285750" indent="-285750">
              <a:buFont typeface="Wingdings" panose="05000000000000000000" pitchFamily="2" charset="2"/>
              <a:buChar char="Ø"/>
            </a:pPr>
            <a:r>
              <a:rPr lang="en-US" sz="2000" dirty="0">
                <a:solidFill>
                  <a:srgbClr val="E3BE4E"/>
                </a:solidFill>
                <a:latin typeface="Maven Pro"/>
                <a:sym typeface="Maven Pro"/>
              </a:rPr>
              <a:t>Nhiều khoản vay trong năm học</a:t>
            </a:r>
          </a:p>
        </p:txBody>
      </p:sp>
      <p:pic>
        <p:nvPicPr>
          <p:cNvPr id="1026" name="Picture 2" descr="Ceres Solutions plans to award 10 scholarships in 2019 | AGDAILY">
            <a:extLst>
              <a:ext uri="{FF2B5EF4-FFF2-40B4-BE49-F238E27FC236}">
                <a16:creationId xmlns:a16="http://schemas.microsoft.com/office/drawing/2014/main" id="{C65CDF99-C0DE-4441-9E81-4D506BDC2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632" y="1652792"/>
            <a:ext cx="5927408" cy="3950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347580" y="813060"/>
            <a:ext cx="7993780" cy="770400"/>
          </a:xfrm>
          <a:prstGeom prst="rect">
            <a:avLst/>
          </a:prstGeom>
        </p:spPr>
        <p:txBody>
          <a:bodyPr spcFirstLastPara="1" wrap="square" lIns="121900" tIns="121900" rIns="121900" bIns="121900" anchor="b" anchorCtr="0">
            <a:noAutofit/>
          </a:bodyPr>
          <a:lstStyle/>
          <a:p>
            <a:r>
              <a:rPr lang="en" sz="3600" dirty="0"/>
              <a:t>TĂNG CƯỜNG ĐỊNH HƯỚNG NGHỀ NGHIỆP TỪ SỚM</a:t>
            </a:r>
            <a:endParaRPr sz="3600" dirty="0"/>
          </a:p>
        </p:txBody>
      </p:sp>
      <p:sp>
        <p:nvSpPr>
          <p:cNvPr id="5" name="TextBox 4">
            <a:extLst>
              <a:ext uri="{FF2B5EF4-FFF2-40B4-BE49-F238E27FC236}">
                <a16:creationId xmlns:a16="http://schemas.microsoft.com/office/drawing/2014/main" id="{4CF558D3-27B4-9A24-CA59-CAAEBAFCEDAC}"/>
              </a:ext>
            </a:extLst>
          </p:cNvPr>
          <p:cNvSpPr txBox="1"/>
          <p:nvPr/>
        </p:nvSpPr>
        <p:spPr>
          <a:xfrm>
            <a:off x="196480" y="1662952"/>
            <a:ext cx="11799040" cy="1446550"/>
          </a:xfrm>
          <a:prstGeom prst="rect">
            <a:avLst/>
          </a:prstGeom>
          <a:noFill/>
        </p:spPr>
        <p:txBody>
          <a:bodyPr wrap="square">
            <a:spAutoFit/>
          </a:bodyPr>
          <a:lstStyle/>
          <a:p>
            <a:pPr algn="just"/>
            <a:r>
              <a:rPr lang="vi-VN" sz="2000" dirty="0">
                <a:solidFill>
                  <a:schemeClr val="bg1"/>
                </a:solidFill>
                <a:latin typeface="Maven Pro"/>
                <a:sym typeface="Maven Pro"/>
              </a:rPr>
              <a:t>Tổ chức thêm </a:t>
            </a:r>
            <a:r>
              <a:rPr lang="vi-VN" sz="2400" dirty="0">
                <a:solidFill>
                  <a:srgbClr val="E3BE4E"/>
                </a:solidFill>
                <a:latin typeface="Maven Pro"/>
                <a:sym typeface="Maven Pro"/>
              </a:rPr>
              <a:t>các buổi học trải nghiệm, định hướng sớm, các câu lạc bộ thuộc nhiều ngành nghề khác nhau </a:t>
            </a:r>
            <a:r>
              <a:rPr lang="vi-VN" sz="2000" dirty="0">
                <a:solidFill>
                  <a:schemeClr val="bg1"/>
                </a:solidFill>
                <a:latin typeface="Maven Pro"/>
                <a:sym typeface="Maven Pro"/>
              </a:rPr>
              <a:t>cho sinh viên ngay từ khi nhập học để sinh viên có nhiều cơ hội nhìn lại và chuyển ngành trong năm đầu nếu cảm thấy không phù hợp hoặc tìm ra ngành mình thật sự muốn theo đuổi</a:t>
            </a:r>
            <a:endParaRPr lang="en-US" sz="2000" dirty="0">
              <a:solidFill>
                <a:srgbClr val="E3BE4E"/>
              </a:solidFill>
              <a:latin typeface="Maven Pro"/>
              <a:sym typeface="Maven Pro"/>
            </a:endParaRPr>
          </a:p>
        </p:txBody>
      </p:sp>
      <p:pic>
        <p:nvPicPr>
          <p:cNvPr id="2050" name="Picture 2" descr="The Best Thing About My Internship? The Hands-on Experience">
            <a:extLst>
              <a:ext uri="{FF2B5EF4-FFF2-40B4-BE49-F238E27FC236}">
                <a16:creationId xmlns:a16="http://schemas.microsoft.com/office/drawing/2014/main" id="{1BBD2E2F-6004-6C82-F8D5-BF2E6FD98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07" y="3357880"/>
            <a:ext cx="3704960" cy="2469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Right"/>
            <a:lightRig rig="threePt" dir="t"/>
          </a:scene3d>
        </p:spPr>
      </p:pic>
      <p:pic>
        <p:nvPicPr>
          <p:cNvPr id="2052" name="Picture 4" descr="Special Announcements | Facebook">
            <a:extLst>
              <a:ext uri="{FF2B5EF4-FFF2-40B4-BE49-F238E27FC236}">
                <a16:creationId xmlns:a16="http://schemas.microsoft.com/office/drawing/2014/main" id="{06930A16-C6C9-9759-6879-22EC9618B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481" y="3510280"/>
            <a:ext cx="3704964" cy="2469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How Culinary Internships Can Get You a Job">
            <a:extLst>
              <a:ext uri="{FF2B5EF4-FFF2-40B4-BE49-F238E27FC236}">
                <a16:creationId xmlns:a16="http://schemas.microsoft.com/office/drawing/2014/main" id="{4D0E7AAC-BE09-D10C-2302-5A730C0386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4473" y="3357880"/>
            <a:ext cx="3678006" cy="24520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Left"/>
            <a:lightRig rig="threePt" dir="t"/>
          </a:scene3d>
        </p:spPr>
      </p:pic>
    </p:spTree>
    <p:extLst>
      <p:ext uri="{BB962C8B-B14F-4D97-AF65-F5344CB8AC3E}">
        <p14:creationId xmlns:p14="http://schemas.microsoft.com/office/powerpoint/2010/main" val="6863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347580" y="505288"/>
            <a:ext cx="7993780" cy="770400"/>
          </a:xfrm>
          <a:prstGeom prst="rect">
            <a:avLst/>
          </a:prstGeom>
        </p:spPr>
        <p:txBody>
          <a:bodyPr spcFirstLastPara="1" wrap="square" lIns="121900" tIns="121900" rIns="121900" bIns="121900" anchor="b" anchorCtr="0">
            <a:noAutofit/>
          </a:bodyPr>
          <a:lstStyle/>
          <a:p>
            <a:r>
              <a:rPr lang="en" sz="4400" dirty="0"/>
              <a:t>ĐỀ XUẤT</a:t>
            </a:r>
            <a:endParaRPr sz="4400" dirty="0"/>
          </a:p>
        </p:txBody>
      </p:sp>
      <p:sp>
        <p:nvSpPr>
          <p:cNvPr id="5" name="TextBox 4">
            <a:extLst>
              <a:ext uri="{FF2B5EF4-FFF2-40B4-BE49-F238E27FC236}">
                <a16:creationId xmlns:a16="http://schemas.microsoft.com/office/drawing/2014/main" id="{4CF558D3-27B4-9A24-CA59-CAAEBAFCEDAC}"/>
              </a:ext>
            </a:extLst>
          </p:cNvPr>
          <p:cNvSpPr txBox="1"/>
          <p:nvPr/>
        </p:nvSpPr>
        <p:spPr>
          <a:xfrm>
            <a:off x="7660640" y="2468175"/>
            <a:ext cx="4104640" cy="2492990"/>
          </a:xfrm>
          <a:prstGeom prst="rect">
            <a:avLst/>
          </a:prstGeom>
          <a:noFill/>
        </p:spPr>
        <p:txBody>
          <a:bodyPr wrap="square">
            <a:spAutoFit/>
          </a:bodyPr>
          <a:lstStyle/>
          <a:p>
            <a:pPr algn="just"/>
            <a:r>
              <a:rPr lang="vi-VN" sz="2000" dirty="0">
                <a:solidFill>
                  <a:schemeClr val="bg1"/>
                </a:solidFill>
                <a:latin typeface="Maven Pro"/>
                <a:sym typeface="Maven Pro"/>
              </a:rPr>
              <a:t>Ngoài các yếu tố về tài chính, kinh tế và ngành học kể trên, kiến nghị nhà trường cần </a:t>
            </a:r>
            <a:r>
              <a:rPr lang="vi-VN" sz="2400" dirty="0">
                <a:solidFill>
                  <a:srgbClr val="E3BE4E"/>
                </a:solidFill>
                <a:latin typeface="Maven Pro"/>
                <a:sym typeface="Maven Pro"/>
              </a:rPr>
              <a:t>thu thập thêm thông tin và đào sâu hơn nguyên nhân đến từ các khóa học </a:t>
            </a:r>
            <a:r>
              <a:rPr lang="vi-VN" sz="2000" dirty="0">
                <a:solidFill>
                  <a:schemeClr val="bg1"/>
                </a:solidFill>
                <a:latin typeface="Maven Pro"/>
                <a:sym typeface="Maven Pro"/>
              </a:rPr>
              <a:t>dẫn đến điểm thấp ở sinh viên</a:t>
            </a:r>
            <a:endParaRPr lang="en-US" sz="2000" dirty="0">
              <a:solidFill>
                <a:srgbClr val="E3BE4E"/>
              </a:solidFill>
              <a:latin typeface="Maven Pro"/>
              <a:sym typeface="Maven Pro"/>
            </a:endParaRPr>
          </a:p>
        </p:txBody>
      </p:sp>
      <p:pic>
        <p:nvPicPr>
          <p:cNvPr id="3" name="Picture 2" descr="Chart&#10;&#10;Description automatically generated">
            <a:extLst>
              <a:ext uri="{FF2B5EF4-FFF2-40B4-BE49-F238E27FC236}">
                <a16:creationId xmlns:a16="http://schemas.microsoft.com/office/drawing/2014/main" id="{CB8A1923-5F8E-8D94-019A-23E54D093C97}"/>
              </a:ext>
            </a:extLst>
          </p:cNvPr>
          <p:cNvPicPr>
            <a:picLocks noChangeAspect="1"/>
          </p:cNvPicPr>
          <p:nvPr/>
        </p:nvPicPr>
        <p:blipFill rotWithShape="1">
          <a:blip r:embed="rId3"/>
          <a:srcRect t="9751"/>
          <a:stretch/>
        </p:blipFill>
        <p:spPr>
          <a:xfrm>
            <a:off x="347580" y="1662952"/>
            <a:ext cx="6979001" cy="4689760"/>
          </a:xfrm>
          <a:prstGeom prst="rect">
            <a:avLst/>
          </a:prstGeom>
        </p:spPr>
      </p:pic>
    </p:spTree>
    <p:extLst>
      <p:ext uri="{BB962C8B-B14F-4D97-AF65-F5344CB8AC3E}">
        <p14:creationId xmlns:p14="http://schemas.microsoft.com/office/powerpoint/2010/main" val="80917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56"/>
          <p:cNvSpPr txBox="1">
            <a:spLocks noGrp="1"/>
          </p:cNvSpPr>
          <p:nvPr>
            <p:ph type="ctrTitle"/>
          </p:nvPr>
        </p:nvSpPr>
        <p:spPr>
          <a:xfrm>
            <a:off x="2591800" y="2717236"/>
            <a:ext cx="7008400" cy="1461036"/>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a:buClr>
                <a:schemeClr val="dk1"/>
              </a:buClr>
              <a:buSzPts val="1100"/>
            </a:pPr>
            <a:r>
              <a:rPr lang="vi-VN" sz="2400" b="1" dirty="0">
                <a:solidFill>
                  <a:schemeClr val="accent2">
                    <a:lumMod val="75000"/>
                  </a:schemeClr>
                </a:solidFill>
              </a:rPr>
              <a:t>TỈ LỆ </a:t>
            </a:r>
            <a:r>
              <a:rPr lang="en-US" sz="2400" b="1" dirty="0">
                <a:solidFill>
                  <a:schemeClr val="accent2">
                    <a:lumMod val="75000"/>
                  </a:schemeClr>
                </a:solidFill>
              </a:rPr>
              <a:t>THÔI</a:t>
            </a:r>
            <a:r>
              <a:rPr lang="vi-VN" sz="2400" b="1" dirty="0">
                <a:solidFill>
                  <a:schemeClr val="accent2">
                    <a:lumMod val="75000"/>
                  </a:schemeClr>
                </a:solidFill>
              </a:rPr>
              <a:t> HỌC</a:t>
            </a:r>
            <a:r>
              <a:rPr lang="vi-VN" sz="2400" dirty="0">
                <a:solidFill>
                  <a:schemeClr val="lt1"/>
                </a:solidFill>
              </a:rPr>
              <a:t> CỦA SINH VIÊN LÀ </a:t>
            </a:r>
            <a:r>
              <a:rPr lang="vi-VN" sz="2400" i="1" u="sng" dirty="0">
                <a:solidFill>
                  <a:schemeClr val="bg1"/>
                </a:solidFill>
                <a:effectLst>
                  <a:outerShdw blurRad="38100" dist="38100" dir="2700000" algn="tl">
                    <a:srgbClr val="000000">
                      <a:alpha val="43137"/>
                    </a:srgbClr>
                  </a:outerShdw>
                </a:effectLst>
              </a:rPr>
              <a:t>MỘT VẤN ĐỀ NAN GIẢI</a:t>
            </a:r>
            <a:r>
              <a:rPr lang="vi-VN" sz="2400" i="1" u="sng" dirty="0">
                <a:solidFill>
                  <a:schemeClr val="lt1"/>
                </a:solidFill>
              </a:rPr>
              <a:t> </a:t>
            </a:r>
            <a:r>
              <a:rPr lang="vi-VN" sz="2400" dirty="0">
                <a:solidFill>
                  <a:schemeClr val="lt1"/>
                </a:solidFill>
              </a:rPr>
              <a:t>CHO CÁC CẤP CƠ SỞ CAO HỌC ĐỂ ĐÓNG GÓP VÀO SỰ PHÁT TRIỂN NÀY. </a:t>
            </a:r>
            <a:endParaRPr lang="vi-VN" sz="2400" dirty="0"/>
          </a:p>
        </p:txBody>
      </p:sp>
      <p:sp>
        <p:nvSpPr>
          <p:cNvPr id="390" name="Google Shape;390;p56"/>
          <p:cNvSpPr/>
          <p:nvPr/>
        </p:nvSpPr>
        <p:spPr>
          <a:xfrm>
            <a:off x="5314400" y="908184"/>
            <a:ext cx="1563200" cy="1563200"/>
          </a:xfrm>
          <a:prstGeom prst="ellipse">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91" name="Google Shape;391;p56"/>
          <p:cNvSpPr/>
          <p:nvPr/>
        </p:nvSpPr>
        <p:spPr>
          <a:xfrm>
            <a:off x="5758851" y="1344267"/>
            <a:ext cx="674284" cy="691029"/>
          </a:xfrm>
          <a:custGeom>
            <a:avLst/>
            <a:gdLst/>
            <a:ahLst/>
            <a:cxnLst/>
            <a:rect l="l" t="t" r="r" b="b"/>
            <a:pathLst>
              <a:path w="203711" h="208770" extrusionOk="0">
                <a:moveTo>
                  <a:pt x="82480" y="60649"/>
                </a:moveTo>
                <a:cubicBezTo>
                  <a:pt x="82435" y="60966"/>
                  <a:pt x="82435" y="61283"/>
                  <a:pt x="82435" y="61600"/>
                </a:cubicBezTo>
                <a:cubicBezTo>
                  <a:pt x="82435" y="66217"/>
                  <a:pt x="85287" y="70156"/>
                  <a:pt x="89361" y="71740"/>
                </a:cubicBezTo>
                <a:lnTo>
                  <a:pt x="89361" y="156393"/>
                </a:lnTo>
                <a:cubicBezTo>
                  <a:pt x="85287" y="157978"/>
                  <a:pt x="82435" y="161916"/>
                  <a:pt x="82435" y="166533"/>
                </a:cubicBezTo>
                <a:cubicBezTo>
                  <a:pt x="82435" y="166715"/>
                  <a:pt x="82435" y="166850"/>
                  <a:pt x="82435" y="166986"/>
                </a:cubicBezTo>
                <a:lnTo>
                  <a:pt x="58804" y="166986"/>
                </a:lnTo>
                <a:cubicBezTo>
                  <a:pt x="58804" y="166850"/>
                  <a:pt x="58804" y="166715"/>
                  <a:pt x="58804" y="166533"/>
                </a:cubicBezTo>
                <a:cubicBezTo>
                  <a:pt x="58804" y="161916"/>
                  <a:pt x="55907" y="157978"/>
                  <a:pt x="51833" y="156439"/>
                </a:cubicBezTo>
                <a:lnTo>
                  <a:pt x="51833" y="71740"/>
                </a:lnTo>
                <a:cubicBezTo>
                  <a:pt x="55907" y="70156"/>
                  <a:pt x="58804" y="66217"/>
                  <a:pt x="58804" y="61600"/>
                </a:cubicBezTo>
                <a:cubicBezTo>
                  <a:pt x="58804" y="61283"/>
                  <a:pt x="58804" y="60966"/>
                  <a:pt x="58759" y="60649"/>
                </a:cubicBezTo>
                <a:close/>
                <a:moveTo>
                  <a:pt x="144951" y="60649"/>
                </a:moveTo>
                <a:cubicBezTo>
                  <a:pt x="144906" y="60966"/>
                  <a:pt x="144906" y="61283"/>
                  <a:pt x="144906" y="61600"/>
                </a:cubicBezTo>
                <a:cubicBezTo>
                  <a:pt x="144906" y="66217"/>
                  <a:pt x="147758" y="70156"/>
                  <a:pt x="151832" y="71740"/>
                </a:cubicBezTo>
                <a:lnTo>
                  <a:pt x="151832" y="156393"/>
                </a:lnTo>
                <a:cubicBezTo>
                  <a:pt x="147803" y="157978"/>
                  <a:pt x="144906" y="161916"/>
                  <a:pt x="144906" y="166533"/>
                </a:cubicBezTo>
                <a:cubicBezTo>
                  <a:pt x="144906" y="166715"/>
                  <a:pt x="144906" y="166850"/>
                  <a:pt x="144906" y="166986"/>
                </a:cubicBezTo>
                <a:lnTo>
                  <a:pt x="121276" y="166986"/>
                </a:lnTo>
                <a:cubicBezTo>
                  <a:pt x="121276" y="166850"/>
                  <a:pt x="121276" y="166715"/>
                  <a:pt x="121276" y="166533"/>
                </a:cubicBezTo>
                <a:cubicBezTo>
                  <a:pt x="121276" y="161916"/>
                  <a:pt x="118424" y="157978"/>
                  <a:pt x="114349" y="156439"/>
                </a:cubicBezTo>
                <a:lnTo>
                  <a:pt x="114349" y="71740"/>
                </a:lnTo>
                <a:cubicBezTo>
                  <a:pt x="118424" y="70156"/>
                  <a:pt x="121276" y="66217"/>
                  <a:pt x="121276" y="61600"/>
                </a:cubicBezTo>
                <a:cubicBezTo>
                  <a:pt x="121276" y="61283"/>
                  <a:pt x="121276" y="60966"/>
                  <a:pt x="121230" y="60649"/>
                </a:cubicBezTo>
                <a:close/>
                <a:moveTo>
                  <a:pt x="101855" y="0"/>
                </a:moveTo>
                <a:cubicBezTo>
                  <a:pt x="101154" y="0"/>
                  <a:pt x="100452" y="102"/>
                  <a:pt x="99773" y="306"/>
                </a:cubicBezTo>
                <a:lnTo>
                  <a:pt x="10593" y="28282"/>
                </a:lnTo>
                <a:cubicBezTo>
                  <a:pt x="7741" y="29187"/>
                  <a:pt x="5794" y="31858"/>
                  <a:pt x="5794" y="34891"/>
                </a:cubicBezTo>
                <a:lnTo>
                  <a:pt x="5794" y="53769"/>
                </a:lnTo>
                <a:cubicBezTo>
                  <a:pt x="5794" y="57571"/>
                  <a:pt x="8873" y="60649"/>
                  <a:pt x="12675" y="60649"/>
                </a:cubicBezTo>
                <a:lnTo>
                  <a:pt x="19964" y="60649"/>
                </a:lnTo>
                <a:cubicBezTo>
                  <a:pt x="19964" y="60966"/>
                  <a:pt x="19918" y="61283"/>
                  <a:pt x="19918" y="61600"/>
                </a:cubicBezTo>
                <a:cubicBezTo>
                  <a:pt x="19918" y="66217"/>
                  <a:pt x="22816" y="70156"/>
                  <a:pt x="26890" y="71740"/>
                </a:cubicBezTo>
                <a:lnTo>
                  <a:pt x="26890" y="156393"/>
                </a:lnTo>
                <a:cubicBezTo>
                  <a:pt x="22816" y="157978"/>
                  <a:pt x="19918" y="161916"/>
                  <a:pt x="19918" y="166533"/>
                </a:cubicBezTo>
                <a:cubicBezTo>
                  <a:pt x="19918" y="166715"/>
                  <a:pt x="19964" y="166850"/>
                  <a:pt x="19964" y="166986"/>
                </a:cubicBezTo>
                <a:lnTo>
                  <a:pt x="18289" y="166986"/>
                </a:lnTo>
                <a:cubicBezTo>
                  <a:pt x="14758" y="166986"/>
                  <a:pt x="11861" y="169883"/>
                  <a:pt x="11861" y="173414"/>
                </a:cubicBezTo>
                <a:lnTo>
                  <a:pt x="11861" y="178711"/>
                </a:lnTo>
                <a:lnTo>
                  <a:pt x="6428" y="178711"/>
                </a:lnTo>
                <a:cubicBezTo>
                  <a:pt x="2897" y="178711"/>
                  <a:pt x="0" y="181608"/>
                  <a:pt x="0" y="185139"/>
                </a:cubicBezTo>
                <a:lnTo>
                  <a:pt x="0" y="202341"/>
                </a:lnTo>
                <a:cubicBezTo>
                  <a:pt x="0" y="205872"/>
                  <a:pt x="2897" y="208769"/>
                  <a:pt x="6428" y="208769"/>
                </a:cubicBezTo>
                <a:lnTo>
                  <a:pt x="197282" y="208769"/>
                </a:lnTo>
                <a:cubicBezTo>
                  <a:pt x="200813" y="208769"/>
                  <a:pt x="203710" y="205872"/>
                  <a:pt x="203710" y="202341"/>
                </a:cubicBezTo>
                <a:lnTo>
                  <a:pt x="203710" y="185139"/>
                </a:lnTo>
                <a:cubicBezTo>
                  <a:pt x="203710" y="181608"/>
                  <a:pt x="200813" y="178711"/>
                  <a:pt x="197282" y="178711"/>
                </a:cubicBezTo>
                <a:lnTo>
                  <a:pt x="191850" y="178711"/>
                </a:lnTo>
                <a:lnTo>
                  <a:pt x="191850" y="173414"/>
                </a:lnTo>
                <a:cubicBezTo>
                  <a:pt x="191850" y="169883"/>
                  <a:pt x="188953" y="166986"/>
                  <a:pt x="185422" y="166986"/>
                </a:cubicBezTo>
                <a:lnTo>
                  <a:pt x="183747" y="166986"/>
                </a:lnTo>
                <a:cubicBezTo>
                  <a:pt x="183747" y="166850"/>
                  <a:pt x="183792" y="166715"/>
                  <a:pt x="183792" y="166533"/>
                </a:cubicBezTo>
                <a:cubicBezTo>
                  <a:pt x="183792" y="161916"/>
                  <a:pt x="180895" y="157978"/>
                  <a:pt x="176821" y="156439"/>
                </a:cubicBezTo>
                <a:lnTo>
                  <a:pt x="176821" y="71740"/>
                </a:lnTo>
                <a:cubicBezTo>
                  <a:pt x="180895" y="70156"/>
                  <a:pt x="183792" y="66217"/>
                  <a:pt x="183792" y="61600"/>
                </a:cubicBezTo>
                <a:cubicBezTo>
                  <a:pt x="183792" y="61283"/>
                  <a:pt x="183747" y="60966"/>
                  <a:pt x="183747" y="60649"/>
                </a:cubicBezTo>
                <a:lnTo>
                  <a:pt x="191035" y="60649"/>
                </a:lnTo>
                <a:cubicBezTo>
                  <a:pt x="194838" y="60649"/>
                  <a:pt x="197916" y="57571"/>
                  <a:pt x="197916" y="53769"/>
                </a:cubicBezTo>
                <a:lnTo>
                  <a:pt x="197916" y="34891"/>
                </a:lnTo>
                <a:cubicBezTo>
                  <a:pt x="197916" y="31858"/>
                  <a:pt x="195969" y="29187"/>
                  <a:pt x="193117" y="28282"/>
                </a:cubicBezTo>
                <a:lnTo>
                  <a:pt x="103938" y="306"/>
                </a:lnTo>
                <a:cubicBezTo>
                  <a:pt x="103259" y="102"/>
                  <a:pt x="102557" y="0"/>
                  <a:pt x="10185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pic>
        <p:nvPicPr>
          <p:cNvPr id="3" name="Picture 2" descr="Table&#10;&#10;Description automatically generated">
            <a:extLst>
              <a:ext uri="{FF2B5EF4-FFF2-40B4-BE49-F238E27FC236}">
                <a16:creationId xmlns:a16="http://schemas.microsoft.com/office/drawing/2014/main" id="{E326D1E4-7FCB-C076-CA20-D1E77AC85029}"/>
              </a:ext>
            </a:extLst>
          </p:cNvPr>
          <p:cNvPicPr>
            <a:picLocks noChangeAspect="1"/>
          </p:cNvPicPr>
          <p:nvPr/>
        </p:nvPicPr>
        <p:blipFill rotWithShape="1">
          <a:blip r:embed="rId4"/>
          <a:srcRect r="27454"/>
          <a:stretch/>
        </p:blipFill>
        <p:spPr>
          <a:xfrm>
            <a:off x="-8358957" y="213164"/>
            <a:ext cx="5820236" cy="6431671"/>
          </a:xfrm>
          <a:prstGeom prst="rect">
            <a:avLst/>
          </a:prstGeom>
        </p:spPr>
      </p:pic>
    </p:spTree>
    <p:extLst>
      <p:ext uri="{BB962C8B-B14F-4D97-AF65-F5344CB8AC3E}">
        <p14:creationId xmlns:p14="http://schemas.microsoft.com/office/powerpoint/2010/main" val="130550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circle(out)">
                                      <p:cBhvr>
                                        <p:cTn id="7" dur="2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0"/>
          <p:cNvSpPr txBox="1">
            <a:spLocks noGrp="1"/>
          </p:cNvSpPr>
          <p:nvPr>
            <p:ph type="ctrTitle"/>
          </p:nvPr>
        </p:nvSpPr>
        <p:spPr>
          <a:xfrm>
            <a:off x="4058800" y="2047700"/>
            <a:ext cx="4074400" cy="730400"/>
          </a:xfrm>
          <a:prstGeom prst="rect">
            <a:avLst/>
          </a:prstGeom>
        </p:spPr>
        <p:txBody>
          <a:bodyPr spcFirstLastPara="1" wrap="square" lIns="121900" tIns="121900" rIns="121900" bIns="121900" anchor="t" anchorCtr="0">
            <a:noAutofit/>
          </a:bodyPr>
          <a:lstStyle/>
          <a:p>
            <a:r>
              <a:rPr lang="en" sz="5400" dirty="0"/>
              <a:t>THE END</a:t>
            </a:r>
            <a:endParaRPr sz="5400" dirty="0"/>
          </a:p>
        </p:txBody>
      </p:sp>
      <p:sp>
        <p:nvSpPr>
          <p:cNvPr id="1134" name="Google Shape;1134;p40"/>
          <p:cNvSpPr txBox="1">
            <a:spLocks noGrp="1"/>
          </p:cNvSpPr>
          <p:nvPr>
            <p:ph type="subTitle" idx="1"/>
          </p:nvPr>
        </p:nvSpPr>
        <p:spPr>
          <a:xfrm>
            <a:off x="3110600" y="3149600"/>
            <a:ext cx="5970800" cy="1128860"/>
          </a:xfrm>
          <a:prstGeom prst="rect">
            <a:avLst/>
          </a:prstGeom>
        </p:spPr>
        <p:txBody>
          <a:bodyPr spcFirstLastPara="1" wrap="square" lIns="121900" tIns="121900" rIns="121900" bIns="121900" anchor="b" anchorCtr="0">
            <a:noAutofit/>
          </a:bodyPr>
          <a:lstStyle/>
          <a:p>
            <a:pPr marL="0" indent="0"/>
            <a:r>
              <a:rPr lang="vi-VN" sz="4000" dirty="0"/>
              <a:t>CẢM ƠN MỌI NGƯỜI ĐÃ CHÚ Ý LẮNG NGHE</a:t>
            </a:r>
            <a:endParaRPr lang="en-US" sz="4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40"/>
        <p:cNvGrpSpPr/>
        <p:nvPr/>
      </p:nvGrpSpPr>
      <p:grpSpPr>
        <a:xfrm>
          <a:off x="0" y="0"/>
          <a:ext cx="0" cy="0"/>
          <a:chOff x="0" y="0"/>
          <a:chExt cx="0" cy="0"/>
        </a:xfrm>
      </p:grpSpPr>
      <p:sp>
        <p:nvSpPr>
          <p:cNvPr id="1242" name="Google Shape;1242;p96"/>
          <p:cNvSpPr txBox="1">
            <a:spLocks noGrp="1"/>
          </p:cNvSpPr>
          <p:nvPr>
            <p:ph type="ctrTitle"/>
          </p:nvPr>
        </p:nvSpPr>
        <p:spPr>
          <a:xfrm rot="-5400000">
            <a:off x="8490059" y="2810800"/>
            <a:ext cx="5778800" cy="2960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BỘ DỮ LIỆU</a:t>
            </a:r>
            <a:endParaRPr dirty="0">
              <a:ln w="0"/>
              <a:solidFill>
                <a:schemeClr val="accent1"/>
              </a:solidFill>
              <a:effectLst>
                <a:outerShdw blurRad="38100" dist="25400" dir="5400000" algn="ctr" rotWithShape="0">
                  <a:srgbClr val="6E747A">
                    <a:alpha val="43000"/>
                  </a:srgbClr>
                </a:outerShdw>
              </a:effectLst>
            </a:endParaRPr>
          </a:p>
        </p:txBody>
      </p:sp>
      <p:cxnSp>
        <p:nvCxnSpPr>
          <p:cNvPr id="1243" name="Google Shape;1243;p96"/>
          <p:cNvCxnSpPr/>
          <p:nvPr/>
        </p:nvCxnSpPr>
        <p:spPr>
          <a:xfrm>
            <a:off x="11389200" y="1722000"/>
            <a:ext cx="0" cy="5136000"/>
          </a:xfrm>
          <a:prstGeom prst="straightConnector1">
            <a:avLst/>
          </a:prstGeom>
          <a:noFill/>
          <a:ln w="19050" cap="flat" cmpd="sng">
            <a:solidFill>
              <a:schemeClr val="accent1"/>
            </a:solidFill>
            <a:prstDash val="solid"/>
            <a:round/>
            <a:headEnd type="none" w="med" len="med"/>
            <a:tailEnd type="none" w="med" len="med"/>
          </a:ln>
        </p:spPr>
      </p:cxnSp>
      <p:sp>
        <p:nvSpPr>
          <p:cNvPr id="1244" name="Google Shape;1244;p96"/>
          <p:cNvSpPr txBox="1"/>
          <p:nvPr/>
        </p:nvSpPr>
        <p:spPr>
          <a:xfrm>
            <a:off x="6282090" y="3271395"/>
            <a:ext cx="4949369" cy="155646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algn="just"/>
            <a:r>
              <a:rPr lang="en-US" sz="2489" dirty="0">
                <a:solidFill>
                  <a:schemeClr val="bg1"/>
                </a:solidFill>
                <a:latin typeface="Bree Serif"/>
                <a:ea typeface="Bree Serif"/>
                <a:cs typeface="Bree Serif"/>
                <a:sym typeface="Bree Serif"/>
              </a:rPr>
              <a:t>M</a:t>
            </a:r>
            <a:r>
              <a:rPr lang="vi-VN" sz="2489" dirty="0" err="1">
                <a:solidFill>
                  <a:schemeClr val="bg1"/>
                </a:solidFill>
                <a:latin typeface="Bree Serif"/>
                <a:ea typeface="Bree Serif"/>
                <a:cs typeface="Bree Serif"/>
                <a:sym typeface="Bree Serif"/>
              </a:rPr>
              <a:t>ột</a:t>
            </a:r>
            <a:r>
              <a:rPr lang="vi-VN" sz="2489" dirty="0">
                <a:solidFill>
                  <a:schemeClr val="bg1"/>
                </a:solidFill>
                <a:latin typeface="Bree Serif"/>
                <a:ea typeface="Bree Serif"/>
                <a:cs typeface="Bree Serif"/>
                <a:sym typeface="Bree Serif"/>
              </a:rPr>
              <a:t> viện nghiên cứu giáo dục đã tiến hành thu thập </a:t>
            </a:r>
            <a:r>
              <a:rPr lang="vi-VN" sz="2489" dirty="0">
                <a:solidFill>
                  <a:schemeClr val="accent1"/>
                </a:solidFill>
                <a:latin typeface="Bree Serif"/>
                <a:ea typeface="Bree Serif"/>
                <a:cs typeface="Bree Serif"/>
                <a:sym typeface="Bree Serif"/>
              </a:rPr>
              <a:t>4424 mẫu dữ liệu </a:t>
            </a:r>
            <a:r>
              <a:rPr lang="vi-VN" sz="2489" dirty="0">
                <a:solidFill>
                  <a:schemeClr val="bg1"/>
                </a:solidFill>
                <a:latin typeface="Bree Serif"/>
                <a:ea typeface="Bree Serif"/>
                <a:cs typeface="Bree Serif"/>
                <a:sym typeface="Bree Serif"/>
              </a:rPr>
              <a:t>của sinh viên, </a:t>
            </a:r>
            <a:r>
              <a:rPr lang="en-US" sz="2489" dirty="0">
                <a:solidFill>
                  <a:schemeClr val="bg1"/>
                </a:solidFill>
                <a:latin typeface="Bree Serif"/>
                <a:ea typeface="Bree Serif"/>
                <a:cs typeface="Bree Serif"/>
                <a:sym typeface="Bree Serif"/>
              </a:rPr>
              <a:t>để phân tích </a:t>
            </a:r>
            <a:r>
              <a:rPr lang="vi-VN" sz="2489" dirty="0">
                <a:solidFill>
                  <a:schemeClr val="bg1"/>
                </a:solidFill>
                <a:latin typeface="Bree Serif"/>
                <a:ea typeface="Bree Serif"/>
                <a:cs typeface="Bree Serif"/>
                <a:sym typeface="Bree Serif"/>
              </a:rPr>
              <a:t>về các yếu tố ảnh hưởng đến kết quả </a:t>
            </a:r>
            <a:r>
              <a:rPr lang="en-US" sz="2489" dirty="0">
                <a:solidFill>
                  <a:schemeClr val="bg1"/>
                </a:solidFill>
                <a:latin typeface="Bree Serif"/>
                <a:ea typeface="Bree Serif"/>
                <a:cs typeface="Bree Serif"/>
                <a:sym typeface="Bree Serif"/>
              </a:rPr>
              <a:t>cuối khóa (Target) bao gồm 3 đối tượng sinh viên chính:</a:t>
            </a:r>
          </a:p>
          <a:p>
            <a:pPr marL="342900" lvl="0" indent="-342900">
              <a:buFont typeface="Arial" panose="020B0604020202020204" pitchFamily="34" charset="0"/>
              <a:buChar char="•"/>
            </a:pPr>
            <a:r>
              <a:rPr lang="en-US" sz="2000" i="1" dirty="0">
                <a:solidFill>
                  <a:srgbClr val="E3BE4E"/>
                </a:solidFill>
                <a:latin typeface="Bree Serif"/>
                <a:ea typeface="Josefin Sans"/>
                <a:cs typeface="Bree Serif"/>
                <a:sym typeface="Bree Serif"/>
              </a:rPr>
              <a:t>Enrolled: sinh viên chưa tốt nghiệp</a:t>
            </a:r>
          </a:p>
          <a:p>
            <a:pPr marL="342900" lvl="0" indent="-342900">
              <a:buFont typeface="Arial" panose="020B0604020202020204" pitchFamily="34" charset="0"/>
              <a:buChar char="•"/>
            </a:pPr>
            <a:r>
              <a:rPr lang="en-US" sz="2000" i="1" dirty="0">
                <a:solidFill>
                  <a:srgbClr val="E3BE4E"/>
                </a:solidFill>
                <a:latin typeface="Bree Serif"/>
                <a:ea typeface="Josefin Sans"/>
                <a:cs typeface="Bree Serif"/>
                <a:sym typeface="Bree Serif"/>
              </a:rPr>
              <a:t>Dropout: sinh viên đã thôi học</a:t>
            </a:r>
          </a:p>
          <a:p>
            <a:pPr marL="342900" lvl="0" indent="-342900">
              <a:buFont typeface="Arial" panose="020B0604020202020204" pitchFamily="34" charset="0"/>
              <a:buChar char="•"/>
            </a:pPr>
            <a:r>
              <a:rPr lang="en-US" sz="2000" i="1" dirty="0">
                <a:solidFill>
                  <a:srgbClr val="E3BE4E"/>
                </a:solidFill>
                <a:latin typeface="Bree Serif"/>
                <a:ea typeface="Josefin Sans"/>
                <a:cs typeface="Bree Serif"/>
                <a:sym typeface="Bree Serif"/>
              </a:rPr>
              <a:t>Graduate: sinh viên tốt nghiệp</a:t>
            </a:r>
            <a:endParaRPr sz="2000" i="1" dirty="0">
              <a:solidFill>
                <a:srgbClr val="E3BE4E"/>
              </a:solidFill>
              <a:latin typeface="Josefin Sans"/>
              <a:ea typeface="Josefin Sans"/>
              <a:cs typeface="Josefin Sans"/>
              <a:sym typeface="Josefin Sans"/>
            </a:endParaRPr>
          </a:p>
        </p:txBody>
      </p:sp>
      <p:pic>
        <p:nvPicPr>
          <p:cNvPr id="3" name="Picture 2" descr="Table&#10;&#10;Description automatically generated">
            <a:extLst>
              <a:ext uri="{FF2B5EF4-FFF2-40B4-BE49-F238E27FC236}">
                <a16:creationId xmlns:a16="http://schemas.microsoft.com/office/drawing/2014/main" id="{D2B4AD6B-1AFE-652F-2DC1-CBCA83ADFEA1}"/>
              </a:ext>
            </a:extLst>
          </p:cNvPr>
          <p:cNvPicPr>
            <a:picLocks noChangeAspect="1"/>
          </p:cNvPicPr>
          <p:nvPr/>
        </p:nvPicPr>
        <p:blipFill rotWithShape="1">
          <a:blip r:embed="rId3"/>
          <a:srcRect r="27454"/>
          <a:stretch/>
        </p:blipFill>
        <p:spPr>
          <a:xfrm>
            <a:off x="275765" y="213164"/>
            <a:ext cx="5820236" cy="6431671"/>
          </a:xfrm>
          <a:prstGeom prst="rect">
            <a:avLst/>
          </a:prstGeom>
        </p:spPr>
      </p:pic>
      <p:grpSp>
        <p:nvGrpSpPr>
          <p:cNvPr id="10" name="Group 9">
            <a:extLst>
              <a:ext uri="{FF2B5EF4-FFF2-40B4-BE49-F238E27FC236}">
                <a16:creationId xmlns:a16="http://schemas.microsoft.com/office/drawing/2014/main" id="{581D6C6C-C7FD-7DE0-5369-EC808ECB7908}"/>
              </a:ext>
            </a:extLst>
          </p:cNvPr>
          <p:cNvGrpSpPr/>
          <p:nvPr/>
        </p:nvGrpSpPr>
        <p:grpSpPr>
          <a:xfrm>
            <a:off x="7882130" y="599222"/>
            <a:ext cx="1563200" cy="1563200"/>
            <a:chOff x="7882130" y="1211052"/>
            <a:chExt cx="1563200" cy="1563200"/>
          </a:xfrm>
        </p:grpSpPr>
        <p:sp>
          <p:nvSpPr>
            <p:cNvPr id="7" name="Google Shape;390;p56">
              <a:extLst>
                <a:ext uri="{FF2B5EF4-FFF2-40B4-BE49-F238E27FC236}">
                  <a16:creationId xmlns:a16="http://schemas.microsoft.com/office/drawing/2014/main" id="{989D0F82-8CF0-4FD0-DA26-123FC0A718EA}"/>
                </a:ext>
              </a:extLst>
            </p:cNvPr>
            <p:cNvSpPr/>
            <p:nvPr/>
          </p:nvSpPr>
          <p:spPr>
            <a:xfrm>
              <a:off x="7882130" y="1211052"/>
              <a:ext cx="1563200" cy="1563200"/>
            </a:xfrm>
            <a:prstGeom prst="ellipse">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8" name="Google Shape;391;p56">
              <a:extLst>
                <a:ext uri="{FF2B5EF4-FFF2-40B4-BE49-F238E27FC236}">
                  <a16:creationId xmlns:a16="http://schemas.microsoft.com/office/drawing/2014/main" id="{083C31B3-7355-20B6-BB2D-D98C0A2C3E3B}"/>
                </a:ext>
              </a:extLst>
            </p:cNvPr>
            <p:cNvSpPr/>
            <p:nvPr/>
          </p:nvSpPr>
          <p:spPr>
            <a:xfrm>
              <a:off x="8326581" y="1647138"/>
              <a:ext cx="674284" cy="691029"/>
            </a:xfrm>
            <a:custGeom>
              <a:avLst/>
              <a:gdLst/>
              <a:ahLst/>
              <a:cxnLst/>
              <a:rect l="l" t="t" r="r" b="b"/>
              <a:pathLst>
                <a:path w="203711" h="208770" extrusionOk="0">
                  <a:moveTo>
                    <a:pt x="82480" y="60649"/>
                  </a:moveTo>
                  <a:cubicBezTo>
                    <a:pt x="82435" y="60966"/>
                    <a:pt x="82435" y="61283"/>
                    <a:pt x="82435" y="61600"/>
                  </a:cubicBezTo>
                  <a:cubicBezTo>
                    <a:pt x="82435" y="66217"/>
                    <a:pt x="85287" y="70156"/>
                    <a:pt x="89361" y="71740"/>
                  </a:cubicBezTo>
                  <a:lnTo>
                    <a:pt x="89361" y="156393"/>
                  </a:lnTo>
                  <a:cubicBezTo>
                    <a:pt x="85287" y="157978"/>
                    <a:pt x="82435" y="161916"/>
                    <a:pt x="82435" y="166533"/>
                  </a:cubicBezTo>
                  <a:cubicBezTo>
                    <a:pt x="82435" y="166715"/>
                    <a:pt x="82435" y="166850"/>
                    <a:pt x="82435" y="166986"/>
                  </a:cubicBezTo>
                  <a:lnTo>
                    <a:pt x="58804" y="166986"/>
                  </a:lnTo>
                  <a:cubicBezTo>
                    <a:pt x="58804" y="166850"/>
                    <a:pt x="58804" y="166715"/>
                    <a:pt x="58804" y="166533"/>
                  </a:cubicBezTo>
                  <a:cubicBezTo>
                    <a:pt x="58804" y="161916"/>
                    <a:pt x="55907" y="157978"/>
                    <a:pt x="51833" y="156439"/>
                  </a:cubicBezTo>
                  <a:lnTo>
                    <a:pt x="51833" y="71740"/>
                  </a:lnTo>
                  <a:cubicBezTo>
                    <a:pt x="55907" y="70156"/>
                    <a:pt x="58804" y="66217"/>
                    <a:pt x="58804" y="61600"/>
                  </a:cubicBezTo>
                  <a:cubicBezTo>
                    <a:pt x="58804" y="61283"/>
                    <a:pt x="58804" y="60966"/>
                    <a:pt x="58759" y="60649"/>
                  </a:cubicBezTo>
                  <a:close/>
                  <a:moveTo>
                    <a:pt x="144951" y="60649"/>
                  </a:moveTo>
                  <a:cubicBezTo>
                    <a:pt x="144906" y="60966"/>
                    <a:pt x="144906" y="61283"/>
                    <a:pt x="144906" y="61600"/>
                  </a:cubicBezTo>
                  <a:cubicBezTo>
                    <a:pt x="144906" y="66217"/>
                    <a:pt x="147758" y="70156"/>
                    <a:pt x="151832" y="71740"/>
                  </a:cubicBezTo>
                  <a:lnTo>
                    <a:pt x="151832" y="156393"/>
                  </a:lnTo>
                  <a:cubicBezTo>
                    <a:pt x="147803" y="157978"/>
                    <a:pt x="144906" y="161916"/>
                    <a:pt x="144906" y="166533"/>
                  </a:cubicBezTo>
                  <a:cubicBezTo>
                    <a:pt x="144906" y="166715"/>
                    <a:pt x="144906" y="166850"/>
                    <a:pt x="144906" y="166986"/>
                  </a:cubicBezTo>
                  <a:lnTo>
                    <a:pt x="121276" y="166986"/>
                  </a:lnTo>
                  <a:cubicBezTo>
                    <a:pt x="121276" y="166850"/>
                    <a:pt x="121276" y="166715"/>
                    <a:pt x="121276" y="166533"/>
                  </a:cubicBezTo>
                  <a:cubicBezTo>
                    <a:pt x="121276" y="161916"/>
                    <a:pt x="118424" y="157978"/>
                    <a:pt x="114349" y="156439"/>
                  </a:cubicBezTo>
                  <a:lnTo>
                    <a:pt x="114349" y="71740"/>
                  </a:lnTo>
                  <a:cubicBezTo>
                    <a:pt x="118424" y="70156"/>
                    <a:pt x="121276" y="66217"/>
                    <a:pt x="121276" y="61600"/>
                  </a:cubicBezTo>
                  <a:cubicBezTo>
                    <a:pt x="121276" y="61283"/>
                    <a:pt x="121276" y="60966"/>
                    <a:pt x="121230" y="60649"/>
                  </a:cubicBezTo>
                  <a:close/>
                  <a:moveTo>
                    <a:pt x="101855" y="0"/>
                  </a:moveTo>
                  <a:cubicBezTo>
                    <a:pt x="101154" y="0"/>
                    <a:pt x="100452" y="102"/>
                    <a:pt x="99773" y="306"/>
                  </a:cubicBezTo>
                  <a:lnTo>
                    <a:pt x="10593" y="28282"/>
                  </a:lnTo>
                  <a:cubicBezTo>
                    <a:pt x="7741" y="29187"/>
                    <a:pt x="5794" y="31858"/>
                    <a:pt x="5794" y="34891"/>
                  </a:cubicBezTo>
                  <a:lnTo>
                    <a:pt x="5794" y="53769"/>
                  </a:lnTo>
                  <a:cubicBezTo>
                    <a:pt x="5794" y="57571"/>
                    <a:pt x="8873" y="60649"/>
                    <a:pt x="12675" y="60649"/>
                  </a:cubicBezTo>
                  <a:lnTo>
                    <a:pt x="19964" y="60649"/>
                  </a:lnTo>
                  <a:cubicBezTo>
                    <a:pt x="19964" y="60966"/>
                    <a:pt x="19918" y="61283"/>
                    <a:pt x="19918" y="61600"/>
                  </a:cubicBezTo>
                  <a:cubicBezTo>
                    <a:pt x="19918" y="66217"/>
                    <a:pt x="22816" y="70156"/>
                    <a:pt x="26890" y="71740"/>
                  </a:cubicBezTo>
                  <a:lnTo>
                    <a:pt x="26890" y="156393"/>
                  </a:lnTo>
                  <a:cubicBezTo>
                    <a:pt x="22816" y="157978"/>
                    <a:pt x="19918" y="161916"/>
                    <a:pt x="19918" y="166533"/>
                  </a:cubicBezTo>
                  <a:cubicBezTo>
                    <a:pt x="19918" y="166715"/>
                    <a:pt x="19964" y="166850"/>
                    <a:pt x="19964" y="166986"/>
                  </a:cubicBezTo>
                  <a:lnTo>
                    <a:pt x="18289" y="166986"/>
                  </a:lnTo>
                  <a:cubicBezTo>
                    <a:pt x="14758" y="166986"/>
                    <a:pt x="11861" y="169883"/>
                    <a:pt x="11861" y="173414"/>
                  </a:cubicBezTo>
                  <a:lnTo>
                    <a:pt x="11861" y="178711"/>
                  </a:lnTo>
                  <a:lnTo>
                    <a:pt x="6428" y="178711"/>
                  </a:lnTo>
                  <a:cubicBezTo>
                    <a:pt x="2897" y="178711"/>
                    <a:pt x="0" y="181608"/>
                    <a:pt x="0" y="185139"/>
                  </a:cubicBezTo>
                  <a:lnTo>
                    <a:pt x="0" y="202341"/>
                  </a:lnTo>
                  <a:cubicBezTo>
                    <a:pt x="0" y="205872"/>
                    <a:pt x="2897" y="208769"/>
                    <a:pt x="6428" y="208769"/>
                  </a:cubicBezTo>
                  <a:lnTo>
                    <a:pt x="197282" y="208769"/>
                  </a:lnTo>
                  <a:cubicBezTo>
                    <a:pt x="200813" y="208769"/>
                    <a:pt x="203710" y="205872"/>
                    <a:pt x="203710" y="202341"/>
                  </a:cubicBezTo>
                  <a:lnTo>
                    <a:pt x="203710" y="185139"/>
                  </a:lnTo>
                  <a:cubicBezTo>
                    <a:pt x="203710" y="181608"/>
                    <a:pt x="200813" y="178711"/>
                    <a:pt x="197282" y="178711"/>
                  </a:cubicBezTo>
                  <a:lnTo>
                    <a:pt x="191850" y="178711"/>
                  </a:lnTo>
                  <a:lnTo>
                    <a:pt x="191850" y="173414"/>
                  </a:lnTo>
                  <a:cubicBezTo>
                    <a:pt x="191850" y="169883"/>
                    <a:pt x="188953" y="166986"/>
                    <a:pt x="185422" y="166986"/>
                  </a:cubicBezTo>
                  <a:lnTo>
                    <a:pt x="183747" y="166986"/>
                  </a:lnTo>
                  <a:cubicBezTo>
                    <a:pt x="183747" y="166850"/>
                    <a:pt x="183792" y="166715"/>
                    <a:pt x="183792" y="166533"/>
                  </a:cubicBezTo>
                  <a:cubicBezTo>
                    <a:pt x="183792" y="161916"/>
                    <a:pt x="180895" y="157978"/>
                    <a:pt x="176821" y="156439"/>
                  </a:cubicBezTo>
                  <a:lnTo>
                    <a:pt x="176821" y="71740"/>
                  </a:lnTo>
                  <a:cubicBezTo>
                    <a:pt x="180895" y="70156"/>
                    <a:pt x="183792" y="66217"/>
                    <a:pt x="183792" y="61600"/>
                  </a:cubicBezTo>
                  <a:cubicBezTo>
                    <a:pt x="183792" y="61283"/>
                    <a:pt x="183747" y="60966"/>
                    <a:pt x="183747" y="60649"/>
                  </a:cubicBezTo>
                  <a:lnTo>
                    <a:pt x="191035" y="60649"/>
                  </a:lnTo>
                  <a:cubicBezTo>
                    <a:pt x="194838" y="60649"/>
                    <a:pt x="197916" y="57571"/>
                    <a:pt x="197916" y="53769"/>
                  </a:cubicBezTo>
                  <a:lnTo>
                    <a:pt x="197916" y="34891"/>
                  </a:lnTo>
                  <a:cubicBezTo>
                    <a:pt x="197916" y="31858"/>
                    <a:pt x="195969" y="29187"/>
                    <a:pt x="193117" y="28282"/>
                  </a:cubicBezTo>
                  <a:lnTo>
                    <a:pt x="103938" y="306"/>
                  </a:lnTo>
                  <a:cubicBezTo>
                    <a:pt x="103259" y="102"/>
                    <a:pt x="102557" y="0"/>
                    <a:pt x="101855" y="0"/>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chemeClr val="accent1"/>
                </a:solidFill>
              </a:endParaRPr>
            </a:p>
          </p:txBody>
        </p:sp>
      </p:grpSp>
      <p:sp>
        <p:nvSpPr>
          <p:cNvPr id="9" name="Google Shape;388;p56">
            <a:extLst>
              <a:ext uri="{FF2B5EF4-FFF2-40B4-BE49-F238E27FC236}">
                <a16:creationId xmlns:a16="http://schemas.microsoft.com/office/drawing/2014/main" id="{EE31D792-D87F-8FBA-CD2F-09B5CE491A93}"/>
              </a:ext>
            </a:extLst>
          </p:cNvPr>
          <p:cNvSpPr txBox="1">
            <a:spLocks/>
          </p:cNvSpPr>
          <p:nvPr/>
        </p:nvSpPr>
        <p:spPr>
          <a:xfrm>
            <a:off x="2591800" y="10425982"/>
            <a:ext cx="7008400" cy="146103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200"/>
              <a:buFont typeface="Arial"/>
              <a:buNone/>
              <a:defRPr sz="1867" b="0" i="0" u="none" strike="noStrike" cap="none">
                <a:solidFill>
                  <a:srgbClr val="000000"/>
                </a:solidFill>
                <a:latin typeface="Arial"/>
                <a:ea typeface="Arial"/>
                <a:cs typeface="Arial"/>
                <a:sym typeface="Arial"/>
              </a:defRPr>
            </a:lvl9pPr>
          </a:lstStyle>
          <a:p>
            <a:pPr algn="ctr">
              <a:buClr>
                <a:schemeClr val="dk1"/>
              </a:buClr>
              <a:buSzPts val="1100"/>
            </a:pPr>
            <a:r>
              <a:rPr lang="vi-VN" sz="2400" b="1">
                <a:solidFill>
                  <a:schemeClr val="accent2">
                    <a:lumMod val="75000"/>
                  </a:schemeClr>
                </a:solidFill>
              </a:rPr>
              <a:t>TỈ LỆ BỎ HỌC</a:t>
            </a:r>
            <a:r>
              <a:rPr lang="vi-VN" sz="2400">
                <a:solidFill>
                  <a:schemeClr val="lt1"/>
                </a:solidFill>
              </a:rPr>
              <a:t> CỦA SINH VIÊN LÀ </a:t>
            </a:r>
            <a:r>
              <a:rPr lang="vi-VN" sz="2400" i="1" u="sng">
                <a:solidFill>
                  <a:schemeClr val="bg1"/>
                </a:solidFill>
                <a:effectLst>
                  <a:outerShdw blurRad="38100" dist="38100" dir="2700000" algn="tl">
                    <a:srgbClr val="000000">
                      <a:alpha val="43137"/>
                    </a:srgbClr>
                  </a:outerShdw>
                </a:effectLst>
              </a:rPr>
              <a:t>MỘT VẤN ĐỀ NAN GIẢI</a:t>
            </a:r>
            <a:r>
              <a:rPr lang="vi-VN" sz="2400" i="1" u="sng">
                <a:solidFill>
                  <a:schemeClr val="lt1"/>
                </a:solidFill>
              </a:rPr>
              <a:t> </a:t>
            </a:r>
            <a:r>
              <a:rPr lang="vi-VN" sz="2400">
                <a:solidFill>
                  <a:schemeClr val="lt1"/>
                </a:solidFill>
              </a:rPr>
              <a:t>CHO CÁC CẤP CƠ SỞ CAO HỌC ĐỂ ĐÓNG GÓP VÀO SỰ PHÁT TRIỂN NÀY. </a:t>
            </a:r>
            <a:endParaRPr lang="vi-VN" sz="2400" dirty="0"/>
          </a:p>
        </p:txBody>
      </p:sp>
    </p:spTree>
    <p:extLst>
      <p:ext uri="{BB962C8B-B14F-4D97-AF65-F5344CB8AC3E}">
        <p14:creationId xmlns:p14="http://schemas.microsoft.com/office/powerpoint/2010/main" val="1632233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4"/>
                                        </p:tgtEl>
                                        <p:attrNameLst>
                                          <p:attrName>style.visibility</p:attrName>
                                        </p:attrNameLst>
                                      </p:cBhvr>
                                      <p:to>
                                        <p:strVal val="visible"/>
                                      </p:to>
                                    </p:set>
                                    <p:animEffect transition="in" filter="fade">
                                      <p:cBhvr>
                                        <p:cTn id="7" dur="1000"/>
                                        <p:tgtEl>
                                          <p:spTgt spid="1244"/>
                                        </p:tgtEl>
                                      </p:cBhvr>
                                    </p:animEffect>
                                  </p:childTnLst>
                                </p:cTn>
                              </p:par>
                              <p:par>
                                <p:cTn id="8" presetID="2" presetClass="entr" presetSubtype="4" fill="hold" nodeType="withEffect">
                                  <p:stCondLst>
                                    <p:cond delay="0"/>
                                  </p:stCondLst>
                                  <p:childTnLst>
                                    <p:set>
                                      <p:cBhvr>
                                        <p:cTn id="9" dur="1" fill="hold">
                                          <p:stCondLst>
                                            <p:cond delay="0"/>
                                          </p:stCondLst>
                                        </p:cTn>
                                        <p:tgtEl>
                                          <p:spTgt spid="1243"/>
                                        </p:tgtEl>
                                        <p:attrNameLst>
                                          <p:attrName>style.visibility</p:attrName>
                                        </p:attrNameLst>
                                      </p:cBhvr>
                                      <p:to>
                                        <p:strVal val="visible"/>
                                      </p:to>
                                    </p:set>
                                    <p:anim calcmode="lin" valueType="num">
                                      <p:cBhvr additive="base">
                                        <p:cTn id="10" dur="1000"/>
                                        <p:tgtEl>
                                          <p:spTgt spid="1243"/>
                                        </p:tgtEl>
                                        <p:attrNameLst>
                                          <p:attrName>ppt_y</p:attrName>
                                        </p:attrNameLst>
                                      </p:cBhvr>
                                      <p:tavLst>
                                        <p:tav tm="0">
                                          <p:val>
                                            <p:strVal val="#ppt_y+1"/>
                                          </p:val>
                                        </p:tav>
                                        <p:tav tm="100000">
                                          <p:val>
                                            <p:strVal val="#ppt_y"/>
                                          </p:val>
                                        </p:tav>
                                      </p:tavLst>
                                    </p:anim>
                                  </p:childTnLst>
                                </p:cTn>
                              </p:par>
                              <p:par>
                                <p:cTn id="11" presetID="6" presetClass="entr" presetSubtype="3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ou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opout Student 🙂 - YouTube">
            <a:extLst>
              <a:ext uri="{FF2B5EF4-FFF2-40B4-BE49-F238E27FC236}">
                <a16:creationId xmlns:a16="http://schemas.microsoft.com/office/drawing/2014/main" id="{224635E3-A595-9274-935E-CA61649B2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643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8883138" y="4125546"/>
            <a:ext cx="3002400" cy="763200"/>
          </a:xfrm>
          <a:prstGeom prst="rect">
            <a:avLst/>
          </a:prstGeom>
        </p:spPr>
        <p:txBody>
          <a:bodyPr spcFirstLastPara="1" wrap="square" lIns="121900" tIns="121900" rIns="121900" bIns="121900" anchor="b" anchorCtr="0">
            <a:noAutofit/>
          </a:bodyPr>
          <a:lstStyle/>
          <a:p>
            <a:r>
              <a:rPr lang="en" dirty="0">
                <a:latin typeface="Share Tech" panose="020B0604020202020204" charset="0"/>
              </a:rPr>
              <a:t>GIẢI PHÁP</a:t>
            </a:r>
            <a:endParaRPr dirty="0">
              <a:latin typeface="Share Tech" panose="020B0604020202020204" charset="0"/>
            </a:endParaRPr>
          </a:p>
        </p:txBody>
      </p:sp>
      <p:sp>
        <p:nvSpPr>
          <p:cNvPr id="472" name="Google Shape;472;p27"/>
          <p:cNvSpPr txBox="1">
            <a:spLocks noGrp="1"/>
          </p:cNvSpPr>
          <p:nvPr>
            <p:ph type="subTitle" idx="1"/>
          </p:nvPr>
        </p:nvSpPr>
        <p:spPr>
          <a:xfrm>
            <a:off x="8976366" y="4745736"/>
            <a:ext cx="2540444" cy="763200"/>
          </a:xfrm>
          <a:prstGeom prst="rect">
            <a:avLst/>
          </a:prstGeom>
        </p:spPr>
        <p:txBody>
          <a:bodyPr spcFirstLastPara="1" wrap="square" lIns="121900" tIns="121900" rIns="121900" bIns="121900" anchor="t" anchorCtr="0">
            <a:noAutofit/>
          </a:bodyPr>
          <a:lstStyle/>
          <a:p>
            <a:pPr marL="0" indent="0" algn="just"/>
            <a:r>
              <a:rPr lang="en" dirty="0"/>
              <a:t>Chọn lọc và đề ra các giải pháp trong phạm vi của bộ dữ liệu</a:t>
            </a:r>
            <a:endParaRPr dirty="0"/>
          </a:p>
        </p:txBody>
      </p:sp>
      <p:sp>
        <p:nvSpPr>
          <p:cNvPr id="473" name="Google Shape;473;p27"/>
          <p:cNvSpPr txBox="1">
            <a:spLocks noGrp="1"/>
          </p:cNvSpPr>
          <p:nvPr>
            <p:ph type="ctrTitle" idx="4"/>
          </p:nvPr>
        </p:nvSpPr>
        <p:spPr>
          <a:xfrm>
            <a:off x="5257103" y="4119709"/>
            <a:ext cx="2869999" cy="770400"/>
          </a:xfrm>
          <a:prstGeom prst="rect">
            <a:avLst/>
          </a:prstGeom>
        </p:spPr>
        <p:txBody>
          <a:bodyPr spcFirstLastPara="1" wrap="square" lIns="121900" tIns="121900" rIns="121900" bIns="121900" anchor="b" anchorCtr="0">
            <a:noAutofit/>
          </a:bodyPr>
          <a:lstStyle/>
          <a:p>
            <a:r>
              <a:rPr lang="en" dirty="0">
                <a:latin typeface="Share Tech" panose="020B0604020202020204" charset="0"/>
              </a:rPr>
              <a:t>PHÂN TÍCH VẤN ĐỀ</a:t>
            </a:r>
            <a:endParaRPr dirty="0">
              <a:latin typeface="Share Tech" panose="020B0604020202020204" charset="0"/>
            </a:endParaRPr>
          </a:p>
        </p:txBody>
      </p:sp>
      <p:sp>
        <p:nvSpPr>
          <p:cNvPr id="474" name="Google Shape;474;p27"/>
          <p:cNvSpPr txBox="1">
            <a:spLocks noGrp="1"/>
          </p:cNvSpPr>
          <p:nvPr>
            <p:ph type="ctrTitle"/>
          </p:nvPr>
        </p:nvSpPr>
        <p:spPr>
          <a:xfrm>
            <a:off x="1631067" y="4118346"/>
            <a:ext cx="2870000" cy="770400"/>
          </a:xfrm>
          <a:prstGeom prst="rect">
            <a:avLst/>
          </a:prstGeom>
        </p:spPr>
        <p:txBody>
          <a:bodyPr spcFirstLastPara="1" wrap="square" lIns="121900" tIns="121900" rIns="121900" bIns="121900" anchor="b" anchorCtr="0">
            <a:noAutofit/>
          </a:bodyPr>
          <a:lstStyle/>
          <a:p>
            <a:r>
              <a:rPr lang="en" dirty="0">
                <a:latin typeface="Share Tech" panose="020B0604020202020204" charset="0"/>
              </a:rPr>
              <a:t>XỬ LÝ DỮ LIỆU</a:t>
            </a:r>
            <a:endParaRPr dirty="0">
              <a:latin typeface="Share Tech" panose="020B0604020202020204" charset="0"/>
            </a:endParaRPr>
          </a:p>
        </p:txBody>
      </p:sp>
      <p:sp>
        <p:nvSpPr>
          <p:cNvPr id="475" name="Google Shape;475;p27"/>
          <p:cNvSpPr txBox="1">
            <a:spLocks noGrp="1"/>
          </p:cNvSpPr>
          <p:nvPr>
            <p:ph type="subTitle" idx="2"/>
          </p:nvPr>
        </p:nvSpPr>
        <p:spPr>
          <a:xfrm>
            <a:off x="1625809" y="4725797"/>
            <a:ext cx="2340800" cy="763200"/>
          </a:xfrm>
          <a:prstGeom prst="rect">
            <a:avLst/>
          </a:prstGeom>
        </p:spPr>
        <p:txBody>
          <a:bodyPr spcFirstLastPara="1" wrap="square" lIns="121900" tIns="121900" rIns="121900" bIns="121900" anchor="t" anchorCtr="0">
            <a:noAutofit/>
          </a:bodyPr>
          <a:lstStyle/>
          <a:p>
            <a:pPr marL="0" indent="0" algn="just"/>
            <a:r>
              <a:rPr lang="en-US" dirty="0"/>
              <a:t>Sử dụng Python và SQL để điều chỉnh cấu trúc và sàn lọc dữ liệu</a:t>
            </a:r>
            <a:endParaRPr dirty="0"/>
          </a:p>
        </p:txBody>
      </p:sp>
      <p:sp>
        <p:nvSpPr>
          <p:cNvPr id="476" name="Google Shape;476;p27"/>
          <p:cNvSpPr txBox="1">
            <a:spLocks noGrp="1"/>
          </p:cNvSpPr>
          <p:nvPr>
            <p:ph type="title" idx="3"/>
          </p:nvPr>
        </p:nvSpPr>
        <p:spPr>
          <a:xfrm>
            <a:off x="1631067" y="3527849"/>
            <a:ext cx="2338400" cy="7704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477" name="Google Shape;477;p27"/>
          <p:cNvSpPr txBox="1">
            <a:spLocks noGrp="1"/>
          </p:cNvSpPr>
          <p:nvPr>
            <p:ph type="subTitle" idx="5"/>
          </p:nvPr>
        </p:nvSpPr>
        <p:spPr>
          <a:xfrm>
            <a:off x="5251844" y="4725797"/>
            <a:ext cx="2722312" cy="763200"/>
          </a:xfrm>
          <a:prstGeom prst="rect">
            <a:avLst/>
          </a:prstGeom>
        </p:spPr>
        <p:txBody>
          <a:bodyPr spcFirstLastPara="1" wrap="square" lIns="121900" tIns="121900" rIns="121900" bIns="121900" anchor="t" anchorCtr="0">
            <a:noAutofit/>
          </a:bodyPr>
          <a:lstStyle/>
          <a:p>
            <a:pPr marL="0" indent="0" algn="just"/>
            <a:r>
              <a:rPr lang="en" dirty="0"/>
              <a:t>Sử dụng Power BI để trực quan hóa dữ liệu, kết hợp Python và SQL để phát triển các mối tương quan</a:t>
            </a:r>
            <a:endParaRPr dirty="0"/>
          </a:p>
        </p:txBody>
      </p:sp>
      <p:sp>
        <p:nvSpPr>
          <p:cNvPr id="478" name="Google Shape;478;p27"/>
          <p:cNvSpPr txBox="1">
            <a:spLocks noGrp="1"/>
          </p:cNvSpPr>
          <p:nvPr>
            <p:ph type="title" idx="6"/>
          </p:nvPr>
        </p:nvSpPr>
        <p:spPr>
          <a:xfrm>
            <a:off x="5257103" y="3527849"/>
            <a:ext cx="2338400" cy="770400"/>
          </a:xfrm>
          <a:prstGeom prst="rect">
            <a:avLst/>
          </a:prstGeom>
        </p:spPr>
        <p:txBody>
          <a:bodyPr spcFirstLastPara="1" wrap="square" lIns="121900" tIns="121900" rIns="121900" bIns="121900" anchor="ctr" anchorCtr="0">
            <a:noAutofit/>
          </a:bodyPr>
          <a:lstStyle/>
          <a:p>
            <a:r>
              <a:rPr lang="en"/>
              <a:t>02</a:t>
            </a:r>
            <a:endParaRPr/>
          </a:p>
        </p:txBody>
      </p:sp>
      <p:sp>
        <p:nvSpPr>
          <p:cNvPr id="479" name="Google Shape;479;p27"/>
          <p:cNvSpPr txBox="1">
            <a:spLocks noGrp="1"/>
          </p:cNvSpPr>
          <p:nvPr>
            <p:ph type="ctrTitle" idx="7"/>
          </p:nvPr>
        </p:nvSpPr>
        <p:spPr>
          <a:xfrm>
            <a:off x="825100" y="548900"/>
            <a:ext cx="6101600" cy="770400"/>
          </a:xfrm>
          <a:prstGeom prst="rect">
            <a:avLst/>
          </a:prstGeom>
        </p:spPr>
        <p:txBody>
          <a:bodyPr spcFirstLastPara="1" wrap="square" lIns="121900" tIns="121900" rIns="121900" bIns="121900" anchor="b" anchorCtr="0">
            <a:noAutofit/>
          </a:bodyPr>
          <a:lstStyle/>
          <a:p>
            <a:r>
              <a:rPr lang="en" dirty="0"/>
              <a:t>CÁC BƯỚC THỰC HIỆN</a:t>
            </a:r>
            <a:endParaRPr dirty="0"/>
          </a:p>
        </p:txBody>
      </p:sp>
      <p:sp>
        <p:nvSpPr>
          <p:cNvPr id="480" name="Google Shape;480;p27"/>
          <p:cNvSpPr txBox="1">
            <a:spLocks noGrp="1"/>
          </p:cNvSpPr>
          <p:nvPr>
            <p:ph type="title" idx="9"/>
          </p:nvPr>
        </p:nvSpPr>
        <p:spPr>
          <a:xfrm>
            <a:off x="8887605" y="3527849"/>
            <a:ext cx="2338400" cy="770400"/>
          </a:xfrm>
          <a:prstGeom prst="rect">
            <a:avLst/>
          </a:prstGeom>
        </p:spPr>
        <p:txBody>
          <a:bodyPr spcFirstLastPara="1" wrap="square" lIns="121900" tIns="121900" rIns="121900" bIns="121900" anchor="ctr" anchorCtr="0">
            <a:noAutofit/>
          </a:bodyPr>
          <a:lstStyle/>
          <a:p>
            <a:r>
              <a:rPr lang="en"/>
              <a:t>03</a:t>
            </a:r>
            <a:endParaRPr/>
          </a:p>
        </p:txBody>
      </p:sp>
      <p:sp>
        <p:nvSpPr>
          <p:cNvPr id="481" name="Google Shape;481;p27"/>
          <p:cNvSpPr/>
          <p:nvPr/>
        </p:nvSpPr>
        <p:spPr>
          <a:xfrm>
            <a:off x="1631067" y="2083667"/>
            <a:ext cx="1098800" cy="1098800"/>
          </a:xfrm>
          <a:prstGeom prst="rect">
            <a:avLst/>
          </a:prstGeom>
          <a:solidFill>
            <a:schemeClr val="accent2"/>
          </a:solidFill>
          <a:ln>
            <a:noFill/>
          </a:ln>
        </p:spPr>
        <p:txBody>
          <a:bodyPr spcFirstLastPara="1" wrap="square" lIns="121900" tIns="121900" rIns="121900" bIns="121900" anchor="ctr" anchorCtr="0">
            <a:noAutofit/>
          </a:bodyPr>
          <a:lstStyle/>
          <a:p>
            <a:endParaRPr sz="2489"/>
          </a:p>
        </p:txBody>
      </p:sp>
      <p:sp>
        <p:nvSpPr>
          <p:cNvPr id="482" name="Google Shape;482;p27"/>
          <p:cNvSpPr/>
          <p:nvPr/>
        </p:nvSpPr>
        <p:spPr>
          <a:xfrm>
            <a:off x="5257103" y="2083667"/>
            <a:ext cx="1098800" cy="1098800"/>
          </a:xfrm>
          <a:prstGeom prst="rect">
            <a:avLst/>
          </a:prstGeom>
          <a:solidFill>
            <a:schemeClr val="accent3"/>
          </a:solidFill>
          <a:ln>
            <a:noFill/>
          </a:ln>
        </p:spPr>
        <p:txBody>
          <a:bodyPr spcFirstLastPara="1" wrap="square" lIns="121900" tIns="121900" rIns="121900" bIns="121900" anchor="ctr" anchorCtr="0">
            <a:noAutofit/>
          </a:bodyPr>
          <a:lstStyle/>
          <a:p>
            <a:endParaRPr sz="2489"/>
          </a:p>
        </p:txBody>
      </p:sp>
      <p:sp>
        <p:nvSpPr>
          <p:cNvPr id="483" name="Google Shape;483;p27"/>
          <p:cNvSpPr/>
          <p:nvPr/>
        </p:nvSpPr>
        <p:spPr>
          <a:xfrm>
            <a:off x="8887605" y="2083667"/>
            <a:ext cx="1098800" cy="1098800"/>
          </a:xfrm>
          <a:prstGeom prst="rect">
            <a:avLst/>
          </a:prstGeom>
          <a:solidFill>
            <a:schemeClr val="accent1"/>
          </a:solidFill>
          <a:ln>
            <a:noFill/>
          </a:ln>
        </p:spPr>
        <p:txBody>
          <a:bodyPr spcFirstLastPara="1" wrap="square" lIns="121900" tIns="121900" rIns="121900" bIns="121900" anchor="ctr" anchorCtr="0">
            <a:noAutofit/>
          </a:bodyPr>
          <a:lstStyle/>
          <a:p>
            <a:endParaRPr sz="2489"/>
          </a:p>
        </p:txBody>
      </p:sp>
      <p:cxnSp>
        <p:nvCxnSpPr>
          <p:cNvPr id="484" name="Google Shape;484;p27"/>
          <p:cNvCxnSpPr>
            <a:stCxn id="481" idx="1"/>
            <a:endCxn id="476" idx="1"/>
          </p:cNvCxnSpPr>
          <p:nvPr/>
        </p:nvCxnSpPr>
        <p:spPr>
          <a:xfrm>
            <a:off x="1631067" y="2633067"/>
            <a:ext cx="800" cy="128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5257103" y="2633067"/>
            <a:ext cx="800" cy="128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8887605" y="2633067"/>
            <a:ext cx="800" cy="128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3034667" y="1766283"/>
            <a:ext cx="318311" cy="317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endParaRPr sz="2489"/>
          </a:p>
        </p:txBody>
      </p:sp>
      <p:sp>
        <p:nvSpPr>
          <p:cNvPr id="488" name="Google Shape;488;p27"/>
          <p:cNvSpPr/>
          <p:nvPr/>
        </p:nvSpPr>
        <p:spPr>
          <a:xfrm>
            <a:off x="9986411" y="3182483"/>
            <a:ext cx="318311" cy="317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121900" tIns="121900" rIns="121900" bIns="121900" anchor="ctr" anchorCtr="0">
            <a:noAutofit/>
          </a:bodyPr>
          <a:lstStyle/>
          <a:p>
            <a:endParaRPr sz="2489"/>
          </a:p>
        </p:txBody>
      </p:sp>
      <p:sp>
        <p:nvSpPr>
          <p:cNvPr id="489" name="Google Shape;489;p27"/>
          <p:cNvSpPr/>
          <p:nvPr/>
        </p:nvSpPr>
        <p:spPr>
          <a:xfrm>
            <a:off x="5415759" y="2236497"/>
            <a:ext cx="769593" cy="770419"/>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nvGrpSpPr>
          <p:cNvPr id="490" name="Google Shape;490;p27"/>
          <p:cNvGrpSpPr/>
          <p:nvPr/>
        </p:nvGrpSpPr>
        <p:grpSpPr>
          <a:xfrm>
            <a:off x="1796487" y="2246239"/>
            <a:ext cx="769613" cy="773709"/>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grpSp>
        <p:nvGrpSpPr>
          <p:cNvPr id="497" name="Google Shape;497;p27"/>
          <p:cNvGrpSpPr/>
          <p:nvPr/>
        </p:nvGrpSpPr>
        <p:grpSpPr>
          <a:xfrm>
            <a:off x="9052225" y="2246196"/>
            <a:ext cx="778423" cy="773752"/>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121900" tIns="121900" rIns="121900" bIns="121900" anchor="ctr" anchorCtr="0">
              <a:noAutofit/>
            </a:bodyPr>
            <a:lstStyle/>
            <a:p>
              <a:endParaRPr sz="2489"/>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280119" y="2656633"/>
            <a:ext cx="5185551" cy="1116400"/>
          </a:xfrm>
          <a:prstGeom prst="rect">
            <a:avLst/>
          </a:prstGeom>
        </p:spPr>
        <p:txBody>
          <a:bodyPr spcFirstLastPara="1" wrap="square" lIns="121900" tIns="121900" rIns="121900" bIns="121900" anchor="b" anchorCtr="0">
            <a:noAutofit/>
          </a:bodyPr>
          <a:lstStyle/>
          <a:p>
            <a:r>
              <a:rPr lang="en" dirty="0"/>
              <a:t>XỬ LÝ DỮ LIỆU</a:t>
            </a:r>
            <a:endParaRPr dirty="0"/>
          </a:p>
        </p:txBody>
      </p:sp>
      <p:sp>
        <p:nvSpPr>
          <p:cNvPr id="688" name="Google Shape;688;p32"/>
          <p:cNvSpPr txBox="1">
            <a:spLocks noGrp="1"/>
          </p:cNvSpPr>
          <p:nvPr>
            <p:ph type="subTitle" idx="1"/>
          </p:nvPr>
        </p:nvSpPr>
        <p:spPr>
          <a:xfrm>
            <a:off x="1473017" y="3595067"/>
            <a:ext cx="4135200" cy="1398400"/>
          </a:xfrm>
          <a:prstGeom prst="rect">
            <a:avLst/>
          </a:prstGeom>
        </p:spPr>
        <p:txBody>
          <a:bodyPr spcFirstLastPara="1" wrap="square" lIns="121900" tIns="121900" rIns="121900" bIns="121900" anchor="t" anchorCtr="0">
            <a:noAutofit/>
          </a:bodyPr>
          <a:lstStyle/>
          <a:p>
            <a:pPr marL="0" indent="0"/>
            <a:r>
              <a:rPr lang="en-US" dirty="0"/>
              <a:t>Công cụ Python, SQL</a:t>
            </a:r>
            <a:endParaRPr dirty="0"/>
          </a:p>
        </p:txBody>
      </p:sp>
      <p:sp>
        <p:nvSpPr>
          <p:cNvPr id="689" name="Google Shape;689;p32"/>
          <p:cNvSpPr/>
          <p:nvPr/>
        </p:nvSpPr>
        <p:spPr>
          <a:xfrm>
            <a:off x="7710500" y="2491433"/>
            <a:ext cx="1446800" cy="1446800"/>
          </a:xfrm>
          <a:prstGeom prst="rect">
            <a:avLst/>
          </a:prstGeom>
          <a:solidFill>
            <a:schemeClr val="accent2"/>
          </a:solidFill>
          <a:ln>
            <a:noFill/>
          </a:ln>
        </p:spPr>
        <p:txBody>
          <a:bodyPr spcFirstLastPara="1" wrap="square" lIns="121900" tIns="121900" rIns="121900" bIns="121900" anchor="ctr" anchorCtr="0">
            <a:noAutofit/>
          </a:bodyPr>
          <a:lstStyle/>
          <a:p>
            <a:endParaRPr sz="2489"/>
          </a:p>
        </p:txBody>
      </p:sp>
      <p:sp>
        <p:nvSpPr>
          <p:cNvPr id="690" name="Google Shape;690;p32"/>
          <p:cNvSpPr txBox="1">
            <a:spLocks noGrp="1"/>
          </p:cNvSpPr>
          <p:nvPr>
            <p:ph type="title" idx="2"/>
          </p:nvPr>
        </p:nvSpPr>
        <p:spPr>
          <a:xfrm>
            <a:off x="7779867" y="2829633"/>
            <a:ext cx="1308000" cy="770400"/>
          </a:xfrm>
          <a:prstGeom prst="rect">
            <a:avLst/>
          </a:prstGeom>
        </p:spPr>
        <p:txBody>
          <a:bodyPr spcFirstLastPara="1" wrap="square" lIns="121900" tIns="121900" rIns="121900" bIns="121900" anchor="ctr" anchorCtr="0">
            <a:noAutofit/>
          </a:bodyPr>
          <a:lstStyle/>
          <a:p>
            <a:r>
              <a:rPr lang="en">
                <a:solidFill>
                  <a:schemeClr val="dk2"/>
                </a:solidFill>
              </a:rPr>
              <a:t>01</a:t>
            </a:r>
            <a:endParaRPr>
              <a:solidFill>
                <a:schemeClr val="dk2"/>
              </a:solidFill>
            </a:endParaRPr>
          </a:p>
        </p:txBody>
      </p:sp>
      <p:sp>
        <p:nvSpPr>
          <p:cNvPr id="691" name="Google Shape;691;p32"/>
          <p:cNvSpPr/>
          <p:nvPr/>
        </p:nvSpPr>
        <p:spPr>
          <a:xfrm>
            <a:off x="1827301" y="5158667"/>
            <a:ext cx="8373323" cy="139101"/>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121900" tIns="121900" rIns="121900" bIns="121900" anchor="ctr" anchorCtr="0">
            <a:noAutofit/>
          </a:bodyPr>
          <a:lstStyle/>
          <a:p>
            <a:endParaRPr sz="2489"/>
          </a:p>
        </p:txBody>
      </p:sp>
      <p:sp>
        <p:nvSpPr>
          <p:cNvPr id="692" name="Google Shape;692;p32"/>
          <p:cNvSpPr/>
          <p:nvPr/>
        </p:nvSpPr>
        <p:spPr>
          <a:xfrm>
            <a:off x="1826600" y="5158667"/>
            <a:ext cx="6765971" cy="139101"/>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121900" tIns="121900" rIns="121900" bIns="121900" anchor="ctr" anchorCtr="0">
            <a:noAutofit/>
          </a:bodyPr>
          <a:lstStyle/>
          <a:p>
            <a:endParaRPr sz="2489"/>
          </a:p>
        </p:txBody>
      </p:sp>
      <p:cxnSp>
        <p:nvCxnSpPr>
          <p:cNvPr id="693" name="Google Shape;693;p32"/>
          <p:cNvCxnSpPr>
            <a:stCxn id="689" idx="2"/>
          </p:cNvCxnSpPr>
          <p:nvPr/>
        </p:nvCxnSpPr>
        <p:spPr>
          <a:xfrm>
            <a:off x="8433900" y="3938233"/>
            <a:ext cx="0" cy="1304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137575" y="660444"/>
            <a:ext cx="2686648" cy="745095"/>
          </a:xfrm>
          <a:prstGeom prst="rect">
            <a:avLst/>
          </a:prstGeom>
        </p:spPr>
        <p:txBody>
          <a:bodyPr spcFirstLastPara="1" wrap="square" lIns="121900" tIns="121900" rIns="121900" bIns="121900" anchor="b" anchorCtr="0">
            <a:noAutofit/>
          </a:bodyPr>
          <a:lstStyle/>
          <a:p>
            <a:r>
              <a:rPr lang="en-US" dirty="0"/>
              <a:t>CÁC VẤN ĐỀ</a:t>
            </a:r>
            <a:endParaRPr dirty="0"/>
          </a:p>
        </p:txBody>
      </p:sp>
      <p:grpSp>
        <p:nvGrpSpPr>
          <p:cNvPr id="528" name="Google Shape;528;p28"/>
          <p:cNvGrpSpPr/>
          <p:nvPr/>
        </p:nvGrpSpPr>
        <p:grpSpPr>
          <a:xfrm>
            <a:off x="9839395" y="-357207"/>
            <a:ext cx="3055009" cy="38964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grpSp>
      <p:grpSp>
        <p:nvGrpSpPr>
          <p:cNvPr id="18" name="Group 17">
            <a:extLst>
              <a:ext uri="{FF2B5EF4-FFF2-40B4-BE49-F238E27FC236}">
                <a16:creationId xmlns:a16="http://schemas.microsoft.com/office/drawing/2014/main" id="{27DCB923-5BF8-B86F-48BA-8D676C084DBA}"/>
              </a:ext>
            </a:extLst>
          </p:cNvPr>
          <p:cNvGrpSpPr/>
          <p:nvPr/>
        </p:nvGrpSpPr>
        <p:grpSpPr>
          <a:xfrm>
            <a:off x="371360" y="234420"/>
            <a:ext cx="3582000" cy="259399"/>
            <a:chOff x="371360" y="234420"/>
            <a:chExt cx="5724640" cy="414564"/>
          </a:xfrm>
        </p:grpSpPr>
        <p:pic>
          <p:nvPicPr>
            <p:cNvPr id="16" name="Picture 15">
              <a:extLst>
                <a:ext uri="{FF2B5EF4-FFF2-40B4-BE49-F238E27FC236}">
                  <a16:creationId xmlns:a16="http://schemas.microsoft.com/office/drawing/2014/main" id="{D36E553C-F309-D90E-7F7C-4347D596D87A}"/>
                </a:ext>
              </a:extLst>
            </p:cNvPr>
            <p:cNvPicPr>
              <a:picLocks noChangeAspect="1"/>
            </p:cNvPicPr>
            <p:nvPr/>
          </p:nvPicPr>
          <p:blipFill>
            <a:blip r:embed="rId3"/>
            <a:stretch>
              <a:fillRect/>
            </a:stretch>
          </p:blipFill>
          <p:spPr>
            <a:xfrm>
              <a:off x="371360" y="234420"/>
              <a:ext cx="5724640" cy="414564"/>
            </a:xfrm>
            <a:prstGeom prst="rect">
              <a:avLst/>
            </a:prstGeom>
          </p:spPr>
        </p:pic>
        <p:sp>
          <p:nvSpPr>
            <p:cNvPr id="17" name="Diamond 16">
              <a:extLst>
                <a:ext uri="{FF2B5EF4-FFF2-40B4-BE49-F238E27FC236}">
                  <a16:creationId xmlns:a16="http://schemas.microsoft.com/office/drawing/2014/main" id="{69BD2AA7-EBB8-8DE9-2F34-89A9294CCF5A}"/>
                </a:ext>
              </a:extLst>
            </p:cNvPr>
            <p:cNvSpPr/>
            <p:nvPr/>
          </p:nvSpPr>
          <p:spPr>
            <a:xfrm>
              <a:off x="429235" y="279308"/>
              <a:ext cx="298411" cy="324787"/>
            </a:xfrm>
            <a:prstGeom prst="diamond">
              <a:avLst/>
            </a:prstGeom>
            <a:solidFill>
              <a:srgbClr val="E3B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Graphical user interface, application&#10;&#10;Description automatically generated">
            <a:extLst>
              <a:ext uri="{FF2B5EF4-FFF2-40B4-BE49-F238E27FC236}">
                <a16:creationId xmlns:a16="http://schemas.microsoft.com/office/drawing/2014/main" id="{10FC5D63-FA7F-5CDB-9CCE-5F3B63CFB2E2}"/>
              </a:ext>
            </a:extLst>
          </p:cNvPr>
          <p:cNvPicPr>
            <a:picLocks noChangeAspect="1"/>
          </p:cNvPicPr>
          <p:nvPr/>
        </p:nvPicPr>
        <p:blipFill>
          <a:blip r:embed="rId4"/>
          <a:stretch>
            <a:fillRect/>
          </a:stretch>
        </p:blipFill>
        <p:spPr>
          <a:xfrm>
            <a:off x="137575" y="2043100"/>
            <a:ext cx="4803584" cy="2856985"/>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6D8A8FC6-2883-EBBB-AAE3-CB35F9B4F68C}"/>
              </a:ext>
            </a:extLst>
          </p:cNvPr>
          <p:cNvPicPr>
            <a:picLocks noChangeAspect="1"/>
          </p:cNvPicPr>
          <p:nvPr/>
        </p:nvPicPr>
        <p:blipFill>
          <a:blip r:embed="rId5"/>
          <a:stretch>
            <a:fillRect/>
          </a:stretch>
        </p:blipFill>
        <p:spPr>
          <a:xfrm>
            <a:off x="5679605" y="4960372"/>
            <a:ext cx="2377646" cy="1257409"/>
          </a:xfrm>
          <a:prstGeom prst="rect">
            <a:avLst/>
          </a:prstGeom>
        </p:spPr>
      </p:pic>
      <p:pic>
        <p:nvPicPr>
          <p:cNvPr id="24" name="Picture 23" descr="A screenshot of a computer&#10;&#10;Description automatically generated with medium confidence">
            <a:extLst>
              <a:ext uri="{FF2B5EF4-FFF2-40B4-BE49-F238E27FC236}">
                <a16:creationId xmlns:a16="http://schemas.microsoft.com/office/drawing/2014/main" id="{40DC3B99-171F-BFA5-79F3-66332381768D}"/>
              </a:ext>
            </a:extLst>
          </p:cNvPr>
          <p:cNvPicPr>
            <a:picLocks noChangeAspect="1"/>
          </p:cNvPicPr>
          <p:nvPr/>
        </p:nvPicPr>
        <p:blipFill>
          <a:blip r:embed="rId6"/>
          <a:stretch>
            <a:fillRect/>
          </a:stretch>
        </p:blipFill>
        <p:spPr>
          <a:xfrm>
            <a:off x="5679605" y="2221804"/>
            <a:ext cx="3345470" cy="2499577"/>
          </a:xfrm>
          <a:prstGeom prst="rect">
            <a:avLst/>
          </a:prstGeom>
        </p:spPr>
      </p:pic>
      <p:pic>
        <p:nvPicPr>
          <p:cNvPr id="26" name="Picture 25" descr="Graphical user interface, application&#10;&#10;Description automatically generated">
            <a:extLst>
              <a:ext uri="{FF2B5EF4-FFF2-40B4-BE49-F238E27FC236}">
                <a16:creationId xmlns:a16="http://schemas.microsoft.com/office/drawing/2014/main" id="{538D9F05-C569-C2E5-EDA4-2580CFEA3000}"/>
              </a:ext>
            </a:extLst>
          </p:cNvPr>
          <p:cNvPicPr>
            <a:picLocks noChangeAspect="1"/>
          </p:cNvPicPr>
          <p:nvPr/>
        </p:nvPicPr>
        <p:blipFill>
          <a:blip r:embed="rId7"/>
          <a:stretch>
            <a:fillRect/>
          </a:stretch>
        </p:blipFill>
        <p:spPr>
          <a:xfrm>
            <a:off x="5679605" y="519647"/>
            <a:ext cx="4160881" cy="1463167"/>
          </a:xfrm>
          <a:prstGeom prst="rect">
            <a:avLst/>
          </a:prstGeom>
        </p:spPr>
      </p:pic>
      <p:cxnSp>
        <p:nvCxnSpPr>
          <p:cNvPr id="28" name="Straight Arrow Connector 27">
            <a:extLst>
              <a:ext uri="{FF2B5EF4-FFF2-40B4-BE49-F238E27FC236}">
                <a16:creationId xmlns:a16="http://schemas.microsoft.com/office/drawing/2014/main" id="{E16C0B6D-EFA9-EB01-B773-6243CA16E211}"/>
              </a:ext>
            </a:extLst>
          </p:cNvPr>
          <p:cNvCxnSpPr>
            <a:cxnSpLocks/>
            <a:stCxn id="20" idx="3"/>
            <a:endCxn id="24" idx="1"/>
          </p:cNvCxnSpPr>
          <p:nvPr/>
        </p:nvCxnSpPr>
        <p:spPr>
          <a:xfrm>
            <a:off x="4941159" y="3471593"/>
            <a:ext cx="7384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75A5850-0983-7D20-79E3-C5DFF2959156}"/>
              </a:ext>
            </a:extLst>
          </p:cNvPr>
          <p:cNvCxnSpPr>
            <a:cxnSpLocks/>
            <a:stCxn id="20" idx="3"/>
            <a:endCxn id="22" idx="1"/>
          </p:cNvCxnSpPr>
          <p:nvPr/>
        </p:nvCxnSpPr>
        <p:spPr>
          <a:xfrm>
            <a:off x="4941159" y="3471593"/>
            <a:ext cx="738446" cy="211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877891-26E0-6566-6576-DD54308D8F96}"/>
              </a:ext>
            </a:extLst>
          </p:cNvPr>
          <p:cNvCxnSpPr>
            <a:cxnSpLocks/>
            <a:stCxn id="20" idx="3"/>
            <a:endCxn id="26" idx="1"/>
          </p:cNvCxnSpPr>
          <p:nvPr/>
        </p:nvCxnSpPr>
        <p:spPr>
          <a:xfrm flipV="1">
            <a:off x="4941159" y="1251231"/>
            <a:ext cx="738446" cy="2220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Google Shape;507;p28">
            <a:extLst>
              <a:ext uri="{FF2B5EF4-FFF2-40B4-BE49-F238E27FC236}">
                <a16:creationId xmlns:a16="http://schemas.microsoft.com/office/drawing/2014/main" id="{9D095D47-E80A-F223-197B-8CCCC89DADE3}"/>
              </a:ext>
            </a:extLst>
          </p:cNvPr>
          <p:cNvSpPr txBox="1">
            <a:spLocks/>
          </p:cNvSpPr>
          <p:nvPr/>
        </p:nvSpPr>
        <p:spPr>
          <a:xfrm>
            <a:off x="10022512" y="175164"/>
            <a:ext cx="2686648" cy="745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4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9pPr>
          </a:lstStyle>
          <a:p>
            <a:r>
              <a:rPr lang="en-US" dirty="0"/>
              <a:t>PYTHON</a:t>
            </a:r>
          </a:p>
        </p:txBody>
      </p:sp>
      <p:pic>
        <p:nvPicPr>
          <p:cNvPr id="41" name="Picture 40" descr="Table&#10;&#10;Description automatically generated with medium confidence">
            <a:extLst>
              <a:ext uri="{FF2B5EF4-FFF2-40B4-BE49-F238E27FC236}">
                <a16:creationId xmlns:a16="http://schemas.microsoft.com/office/drawing/2014/main" id="{6E951C64-733C-46C8-DDF2-D8AA1103488D}"/>
              </a:ext>
            </a:extLst>
          </p:cNvPr>
          <p:cNvPicPr>
            <a:picLocks noChangeAspect="1"/>
          </p:cNvPicPr>
          <p:nvPr/>
        </p:nvPicPr>
        <p:blipFill>
          <a:blip r:embed="rId8"/>
          <a:stretch>
            <a:fillRect/>
          </a:stretch>
        </p:blipFill>
        <p:spPr>
          <a:xfrm>
            <a:off x="6304951" y="1113936"/>
            <a:ext cx="4808637" cy="4630127"/>
          </a:xfrm>
          <a:prstGeom prst="rect">
            <a:avLst/>
          </a:prstGeom>
        </p:spPr>
      </p:pic>
      <p:sp>
        <p:nvSpPr>
          <p:cNvPr id="42" name="Arrow: Down 41">
            <a:extLst>
              <a:ext uri="{FF2B5EF4-FFF2-40B4-BE49-F238E27FC236}">
                <a16:creationId xmlns:a16="http://schemas.microsoft.com/office/drawing/2014/main" id="{47D497E6-EAD7-4F58-B73E-9178A5FF9B5C}"/>
              </a:ext>
            </a:extLst>
          </p:cNvPr>
          <p:cNvSpPr/>
          <p:nvPr/>
        </p:nvSpPr>
        <p:spPr>
          <a:xfrm rot="16200000">
            <a:off x="5440086" y="2916148"/>
            <a:ext cx="479038" cy="11098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94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randombar(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randombar(horizontal)">
                                      <p:cBhvr>
                                        <p:cTn id="15" dur="500"/>
                                        <p:tgtEl>
                                          <p:spTgt spid="28"/>
                                        </p:tgtEl>
                                      </p:cBhvr>
                                    </p:animEffect>
                                  </p:childTnLst>
                                </p:cTn>
                              </p:par>
                              <p:par>
                                <p:cTn id="16" presetID="14" presetClass="entr" presetSubtype="1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randombar(horizont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horizontal)">
                                      <p:cBhvr>
                                        <p:cTn id="23" dur="500"/>
                                        <p:tgtEl>
                                          <p:spTgt spid="29"/>
                                        </p:tgtEl>
                                      </p:cBhvr>
                                    </p:animEffect>
                                  </p:childTnLst>
                                </p:cTn>
                              </p:par>
                              <p:par>
                                <p:cTn id="24" presetID="14" presetClass="entr" presetSubtype="1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randombar(horizontal)">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par>
                                <p:cTn id="32" presetID="22" presetClass="exit" presetSubtype="4" fill="hold" nodeType="withEffect">
                                  <p:stCondLst>
                                    <p:cond delay="0"/>
                                  </p:stCondLst>
                                  <p:childTnLst>
                                    <p:animEffect transition="out" filter="wipe(down)">
                                      <p:cBhvr>
                                        <p:cTn id="33" dur="500"/>
                                        <p:tgtEl>
                                          <p:spTgt spid="26"/>
                                        </p:tgtEl>
                                      </p:cBhvr>
                                    </p:animEffect>
                                    <p:set>
                                      <p:cBhvr>
                                        <p:cTn id="34" dur="1" fill="hold">
                                          <p:stCondLst>
                                            <p:cond delay="499"/>
                                          </p:stCondLst>
                                        </p:cTn>
                                        <p:tgtEl>
                                          <p:spTgt spid="26"/>
                                        </p:tgtEl>
                                        <p:attrNameLst>
                                          <p:attrName>style.visibility</p:attrName>
                                        </p:attrNameLst>
                                      </p:cBhvr>
                                      <p:to>
                                        <p:strVal val="hidden"/>
                                      </p:to>
                                    </p:set>
                                  </p:childTnLst>
                                </p:cTn>
                              </p:par>
                              <p:par>
                                <p:cTn id="35" presetID="22" presetClass="exit" presetSubtype="4" fill="hold" nodeType="withEffect">
                                  <p:stCondLst>
                                    <p:cond delay="0"/>
                                  </p:stCondLst>
                                  <p:childTnLst>
                                    <p:animEffect transition="out" filter="wipe(down)">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par>
                                <p:cTn id="38" presetID="22" presetClass="exit" presetSubtype="4" fill="hold" nodeType="withEffect">
                                  <p:stCondLst>
                                    <p:cond delay="0"/>
                                  </p:stCondLst>
                                  <p:childTnLst>
                                    <p:animEffect transition="out" filter="wipe(down)">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par>
                                <p:cTn id="41" presetID="22" presetClass="exit" presetSubtype="4" fill="hold" nodeType="withEffect">
                                  <p:stCondLst>
                                    <p:cond delay="0"/>
                                  </p:stCondLst>
                                  <p:childTnLst>
                                    <p:animEffect transition="out" filter="wipe(down)">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par>
                                <p:cTn id="44" presetID="22" presetClass="exit" presetSubtype="4" fill="hold" nodeType="withEffect">
                                  <p:stCondLst>
                                    <p:cond delay="0"/>
                                  </p:stCondLst>
                                  <p:childTnLst>
                                    <p:animEffect transition="out" filter="wipe(down)">
                                      <p:cBhvr>
                                        <p:cTn id="45" dur="500"/>
                                        <p:tgtEl>
                                          <p:spTgt spid="22"/>
                                        </p:tgtEl>
                                      </p:cBhvr>
                                    </p:animEffect>
                                    <p:set>
                                      <p:cBhvr>
                                        <p:cTn id="46" dur="1" fill="hold">
                                          <p:stCondLst>
                                            <p:cond delay="499"/>
                                          </p:stCondLst>
                                        </p:cTn>
                                        <p:tgtEl>
                                          <p:spTgt spid="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4" presetClass="exit" presetSubtype="10" fill="hold" nodeType="clickEffect">
                                  <p:stCondLst>
                                    <p:cond delay="0"/>
                                  </p:stCondLst>
                                  <p:childTnLst>
                                    <p:animEffect transition="out" filter="randombar(horizontal)">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par>
                                <p:cTn id="52" presetID="14" presetClass="exit" presetSubtype="10" fill="hold" nodeType="withEffect">
                                  <p:stCondLst>
                                    <p:cond delay="0"/>
                                  </p:stCondLst>
                                  <p:childTnLst>
                                    <p:animEffect transition="out" filter="randombar(horizontal)">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par>
                                <p:cTn id="55" presetID="14" presetClass="exit" presetSubtype="10" fill="hold" nodeType="withEffect">
                                  <p:stCondLst>
                                    <p:cond delay="0"/>
                                  </p:stCondLst>
                                  <p:childTnLst>
                                    <p:animEffect transition="out" filter="randombar(horizontal)">
                                      <p:cBhvr>
                                        <p:cTn id="56" dur="500"/>
                                        <p:tgtEl>
                                          <p:spTgt spid="28"/>
                                        </p:tgtEl>
                                      </p:cBhvr>
                                    </p:animEffect>
                                    <p:set>
                                      <p:cBhvr>
                                        <p:cTn id="57" dur="1" fill="hold">
                                          <p:stCondLst>
                                            <p:cond delay="499"/>
                                          </p:stCondLst>
                                        </p:cTn>
                                        <p:tgtEl>
                                          <p:spTgt spid="28"/>
                                        </p:tgtEl>
                                        <p:attrNameLst>
                                          <p:attrName>style.visibility</p:attrName>
                                        </p:attrNameLst>
                                      </p:cBhvr>
                                      <p:to>
                                        <p:strVal val="hidden"/>
                                      </p:to>
                                    </p:set>
                                  </p:childTnLst>
                                </p:cTn>
                              </p:par>
                              <p:par>
                                <p:cTn id="58" presetID="14" presetClass="exit" presetSubtype="10" fill="hold" nodeType="withEffect">
                                  <p:stCondLst>
                                    <p:cond delay="0"/>
                                  </p:stCondLst>
                                  <p:childTnLst>
                                    <p:animEffect transition="out" filter="randombar(horizontal)">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par>
                                <p:cTn id="61" presetID="14" presetClass="exit" presetSubtype="10" fill="hold" nodeType="withEffect">
                                  <p:stCondLst>
                                    <p:cond delay="0"/>
                                  </p:stCondLst>
                                  <p:childTnLst>
                                    <p:animEffect transition="out" filter="randombar(horizontal)">
                                      <p:cBhvr>
                                        <p:cTn id="62" dur="500"/>
                                        <p:tgtEl>
                                          <p:spTgt spid="29"/>
                                        </p:tgtEl>
                                      </p:cBhvr>
                                    </p:animEffect>
                                    <p:set>
                                      <p:cBhvr>
                                        <p:cTn id="63" dur="1" fill="hold">
                                          <p:stCondLst>
                                            <p:cond delay="499"/>
                                          </p:stCondLst>
                                        </p:cTn>
                                        <p:tgtEl>
                                          <p:spTgt spid="29"/>
                                        </p:tgtEl>
                                        <p:attrNameLst>
                                          <p:attrName>style.visibility</p:attrName>
                                        </p:attrNameLst>
                                      </p:cBhvr>
                                      <p:to>
                                        <p:strVal val="hidden"/>
                                      </p:to>
                                    </p:set>
                                  </p:childTnLst>
                                </p:cTn>
                              </p:par>
                              <p:par>
                                <p:cTn id="64" presetID="14" presetClass="exit" presetSubtype="10" fill="hold" nodeType="withEffect">
                                  <p:stCondLst>
                                    <p:cond delay="0"/>
                                  </p:stCondLst>
                                  <p:childTnLst>
                                    <p:animEffect transition="out" filter="randombar(horizontal)">
                                      <p:cBhvr>
                                        <p:cTn id="65" dur="500"/>
                                        <p:tgtEl>
                                          <p:spTgt spid="22"/>
                                        </p:tgtEl>
                                      </p:cBhvr>
                                    </p:animEffect>
                                    <p:set>
                                      <p:cBhvr>
                                        <p:cTn id="66" dur="1" fill="hold">
                                          <p:stCondLst>
                                            <p:cond delay="499"/>
                                          </p:stCondLst>
                                        </p:cTn>
                                        <p:tgtEl>
                                          <p:spTgt spid="2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left)">
                                      <p:cBhvr>
                                        <p:cTn id="71" dur="500"/>
                                        <p:tgtEl>
                                          <p:spTgt spid="42"/>
                                        </p:tgtEl>
                                      </p:cBhvr>
                                    </p:animEffect>
                                  </p:childTnLst>
                                </p:cTn>
                              </p:par>
                              <p:par>
                                <p:cTn id="72" presetID="22" presetClass="entr" presetSubtype="8"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left)">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28" name="Google Shape;528;p28"/>
          <p:cNvGrpSpPr/>
          <p:nvPr/>
        </p:nvGrpSpPr>
        <p:grpSpPr>
          <a:xfrm>
            <a:off x="9839395" y="-357207"/>
            <a:ext cx="3055009" cy="38964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grpSp>
      <p:grpSp>
        <p:nvGrpSpPr>
          <p:cNvPr id="18" name="Group 17">
            <a:extLst>
              <a:ext uri="{FF2B5EF4-FFF2-40B4-BE49-F238E27FC236}">
                <a16:creationId xmlns:a16="http://schemas.microsoft.com/office/drawing/2014/main" id="{27DCB923-5BF8-B86F-48BA-8D676C084DBA}"/>
              </a:ext>
            </a:extLst>
          </p:cNvPr>
          <p:cNvGrpSpPr/>
          <p:nvPr/>
        </p:nvGrpSpPr>
        <p:grpSpPr>
          <a:xfrm>
            <a:off x="371360" y="234420"/>
            <a:ext cx="3582000" cy="259399"/>
            <a:chOff x="371360" y="234420"/>
            <a:chExt cx="5724640" cy="414564"/>
          </a:xfrm>
        </p:grpSpPr>
        <p:pic>
          <p:nvPicPr>
            <p:cNvPr id="16" name="Picture 15">
              <a:extLst>
                <a:ext uri="{FF2B5EF4-FFF2-40B4-BE49-F238E27FC236}">
                  <a16:creationId xmlns:a16="http://schemas.microsoft.com/office/drawing/2014/main" id="{D36E553C-F309-D90E-7F7C-4347D596D87A}"/>
                </a:ext>
              </a:extLst>
            </p:cNvPr>
            <p:cNvPicPr>
              <a:picLocks noChangeAspect="1"/>
            </p:cNvPicPr>
            <p:nvPr/>
          </p:nvPicPr>
          <p:blipFill>
            <a:blip r:embed="rId3"/>
            <a:stretch>
              <a:fillRect/>
            </a:stretch>
          </p:blipFill>
          <p:spPr>
            <a:xfrm>
              <a:off x="371360" y="234420"/>
              <a:ext cx="5724640" cy="414564"/>
            </a:xfrm>
            <a:prstGeom prst="rect">
              <a:avLst/>
            </a:prstGeom>
          </p:spPr>
        </p:pic>
        <p:sp>
          <p:nvSpPr>
            <p:cNvPr id="17" name="Diamond 16">
              <a:extLst>
                <a:ext uri="{FF2B5EF4-FFF2-40B4-BE49-F238E27FC236}">
                  <a16:creationId xmlns:a16="http://schemas.microsoft.com/office/drawing/2014/main" id="{69BD2AA7-EBB8-8DE9-2F34-89A9294CCF5A}"/>
                </a:ext>
              </a:extLst>
            </p:cNvPr>
            <p:cNvSpPr/>
            <p:nvPr/>
          </p:nvSpPr>
          <p:spPr>
            <a:xfrm>
              <a:off x="429235" y="279308"/>
              <a:ext cx="298411" cy="324787"/>
            </a:xfrm>
            <a:prstGeom prst="diamond">
              <a:avLst/>
            </a:prstGeom>
            <a:solidFill>
              <a:srgbClr val="E3B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Google Shape;507;p28">
            <a:extLst>
              <a:ext uri="{FF2B5EF4-FFF2-40B4-BE49-F238E27FC236}">
                <a16:creationId xmlns:a16="http://schemas.microsoft.com/office/drawing/2014/main" id="{9D095D47-E80A-F223-197B-8CCCC89DADE3}"/>
              </a:ext>
            </a:extLst>
          </p:cNvPr>
          <p:cNvSpPr txBox="1">
            <a:spLocks/>
          </p:cNvSpPr>
          <p:nvPr/>
        </p:nvSpPr>
        <p:spPr>
          <a:xfrm>
            <a:off x="10022512" y="175164"/>
            <a:ext cx="2686648" cy="74509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4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2400" b="0" i="0" u="none" strike="noStrike" cap="none">
                <a:solidFill>
                  <a:srgbClr val="D9D9D9"/>
                </a:solidFill>
                <a:latin typeface="Share Tech"/>
                <a:ea typeface="Share Tech"/>
                <a:cs typeface="Share Tech"/>
                <a:sym typeface="Share Tech"/>
              </a:defRPr>
            </a:lvl9pPr>
          </a:lstStyle>
          <a:p>
            <a:r>
              <a:rPr lang="en-US" dirty="0"/>
              <a:t>SQL</a:t>
            </a:r>
          </a:p>
        </p:txBody>
      </p:sp>
      <p:pic>
        <p:nvPicPr>
          <p:cNvPr id="4" name="Picture 3" descr="Table&#10;&#10;Description automatically generated with medium confidence">
            <a:extLst>
              <a:ext uri="{FF2B5EF4-FFF2-40B4-BE49-F238E27FC236}">
                <a16:creationId xmlns:a16="http://schemas.microsoft.com/office/drawing/2014/main" id="{EF09D73C-57B5-2769-A6A7-BCDAD514844B}"/>
              </a:ext>
            </a:extLst>
          </p:cNvPr>
          <p:cNvPicPr>
            <a:picLocks noChangeAspect="1"/>
          </p:cNvPicPr>
          <p:nvPr/>
        </p:nvPicPr>
        <p:blipFill>
          <a:blip r:embed="rId4"/>
          <a:stretch>
            <a:fillRect/>
          </a:stretch>
        </p:blipFill>
        <p:spPr>
          <a:xfrm>
            <a:off x="371360" y="1529951"/>
            <a:ext cx="4808637" cy="4630127"/>
          </a:xfrm>
          <a:prstGeom prst="rect">
            <a:avLst/>
          </a:prstGeom>
        </p:spPr>
      </p:pic>
      <p:pic>
        <p:nvPicPr>
          <p:cNvPr id="6" name="Picture 5">
            <a:extLst>
              <a:ext uri="{FF2B5EF4-FFF2-40B4-BE49-F238E27FC236}">
                <a16:creationId xmlns:a16="http://schemas.microsoft.com/office/drawing/2014/main" id="{F6A2AB6C-24F1-AA75-FF72-C60C83E1EC67}"/>
              </a:ext>
            </a:extLst>
          </p:cNvPr>
          <p:cNvPicPr>
            <a:picLocks noChangeAspect="1"/>
          </p:cNvPicPr>
          <p:nvPr/>
        </p:nvPicPr>
        <p:blipFill>
          <a:blip r:embed="rId5"/>
          <a:stretch>
            <a:fillRect/>
          </a:stretch>
        </p:blipFill>
        <p:spPr>
          <a:xfrm>
            <a:off x="6236667" y="1032992"/>
            <a:ext cx="4976291" cy="5624047"/>
          </a:xfrm>
          <a:prstGeom prst="rect">
            <a:avLst/>
          </a:prstGeom>
        </p:spPr>
      </p:pic>
      <p:sp>
        <p:nvSpPr>
          <p:cNvPr id="7" name="Arrow: Down 6">
            <a:extLst>
              <a:ext uri="{FF2B5EF4-FFF2-40B4-BE49-F238E27FC236}">
                <a16:creationId xmlns:a16="http://schemas.microsoft.com/office/drawing/2014/main" id="{33EF9CF7-0D53-4CF8-8D3D-B10D9A31DE2F}"/>
              </a:ext>
            </a:extLst>
          </p:cNvPr>
          <p:cNvSpPr/>
          <p:nvPr/>
        </p:nvSpPr>
        <p:spPr>
          <a:xfrm rot="16200000">
            <a:off x="5456426" y="3444956"/>
            <a:ext cx="479038" cy="800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20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iversity Introduction XL by Slidesgo">
  <a:themeElements>
    <a:clrScheme name="Simple Light">
      <a:dk1>
        <a:srgbClr val="000000"/>
      </a:dk1>
      <a:lt1>
        <a:srgbClr val="FFFFFF"/>
      </a:lt1>
      <a:dk2>
        <a:srgbClr val="595959"/>
      </a:dk2>
      <a:lt2>
        <a:srgbClr val="EEEEEE"/>
      </a:lt2>
      <a:accent1>
        <a:srgbClr val="E5BF4D"/>
      </a:accent1>
      <a:accent2>
        <a:srgbClr val="F4E4B5"/>
      </a:accent2>
      <a:accent3>
        <a:srgbClr val="FAFCFE"/>
      </a:accent3>
      <a:accent4>
        <a:srgbClr val="073763"/>
      </a:accent4>
      <a:accent5>
        <a:srgbClr val="EFD67E"/>
      </a:accent5>
      <a:accent6>
        <a:srgbClr val="0E2A4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niversity Introduction XL by Slidesgo">
  <a:themeElements>
    <a:clrScheme name="Simple Light">
      <a:dk1>
        <a:srgbClr val="000000"/>
      </a:dk1>
      <a:lt1>
        <a:srgbClr val="FFFFFF"/>
      </a:lt1>
      <a:dk2>
        <a:srgbClr val="595959"/>
      </a:dk2>
      <a:lt2>
        <a:srgbClr val="EEEEEE"/>
      </a:lt2>
      <a:accent1>
        <a:srgbClr val="E5BF4D"/>
      </a:accent1>
      <a:accent2>
        <a:srgbClr val="F4E4B5"/>
      </a:accent2>
      <a:accent3>
        <a:srgbClr val="FAFCFE"/>
      </a:accent3>
      <a:accent4>
        <a:srgbClr val="073763"/>
      </a:accent4>
      <a:accent5>
        <a:srgbClr val="EFD67E"/>
      </a:accent5>
      <a:accent6>
        <a:srgbClr val="0E2A4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TotalTime>
  <Words>1544</Words>
  <Application>Microsoft Office PowerPoint</Application>
  <PresentationFormat>Widescreen</PresentationFormat>
  <Paragraphs>94</Paragraphs>
  <Slides>30</Slides>
  <Notes>20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30</vt:i4>
      </vt:variant>
    </vt:vector>
  </HeadingPairs>
  <TitlesOfParts>
    <vt:vector size="47" baseType="lpstr">
      <vt:lpstr>Maven Pro</vt:lpstr>
      <vt:lpstr>Wingdings</vt:lpstr>
      <vt:lpstr>Fira Sans Extra Condensed Medium</vt:lpstr>
      <vt:lpstr>Bree Serif</vt:lpstr>
      <vt:lpstr>Josefin Sans</vt:lpstr>
      <vt:lpstr>Arial</vt:lpstr>
      <vt:lpstr>Nunito Light</vt:lpstr>
      <vt:lpstr>Roboto</vt:lpstr>
      <vt:lpstr>Share Tech</vt:lpstr>
      <vt:lpstr>Advent Pro SemiBold</vt:lpstr>
      <vt:lpstr>Fira Sans Condensed Medium</vt:lpstr>
      <vt:lpstr>Livvic Light</vt:lpstr>
      <vt:lpstr>Roboto Light</vt:lpstr>
      <vt:lpstr>Data Science Consulting by Slidesgo</vt:lpstr>
      <vt:lpstr>University Introduction XL by Slidesgo</vt:lpstr>
      <vt:lpstr>University Introduction XL by Slidesgo</vt:lpstr>
      <vt:lpstr>Data Science Consulting by Slidesgo</vt:lpstr>
      <vt:lpstr>PHÂN TÍCH DỮ LIỆU</vt:lpstr>
      <vt:lpstr>PowerPoint Presentation</vt:lpstr>
      <vt:lpstr>TỈ LỆ THÔI HỌC CỦA SINH VIÊN LÀ MỘT VẤN ĐỀ NAN GIẢI CHO CÁC CẤP CƠ SỞ CAO HỌC ĐỂ ĐÓNG GÓP VÀO SỰ PHÁT TRIỂN NÀY. </vt:lpstr>
      <vt:lpstr>BỘ DỮ LIỆU</vt:lpstr>
      <vt:lpstr>PowerPoint Presentation</vt:lpstr>
      <vt:lpstr>GIẢI PHÁP</vt:lpstr>
      <vt:lpstr>XỬ LÝ DỮ LIỆU</vt:lpstr>
      <vt:lpstr>CÁC VẤN ĐỀ</vt:lpstr>
      <vt:lpstr>PowerPoint Presentation</vt:lpstr>
      <vt:lpstr>PHÂN TÍCH VẤN ĐỀ</vt:lpstr>
      <vt:lpstr>GIỚI THIỆU CHUNG</vt:lpstr>
      <vt:lpstr>HEATMAP</vt:lpstr>
      <vt:lpstr>Sự ảnh hưởng của độ tuổi sinh viên nhập học và giới tính đến tỉ lệ thôi học</vt:lpstr>
      <vt:lpstr>Tình trạng hôn nhân ảnh hưởng đến tỉ lệ thôi học của sinh viên</vt:lpstr>
      <vt:lpstr>Tình trạng cập nhật học phí ảnh hưởng như thế nào đến tỉ lệ thôi học</vt:lpstr>
      <vt:lpstr>Xét đến các yếu tố gia cảnh và thu nhập của sinh viên bỏ học</vt:lpstr>
      <vt:lpstr>Quỹ học bổng của trường có hỗ trợ được những trường hợp trên?</vt:lpstr>
      <vt:lpstr>Trình độ văn hóa và ngành nghề mà sinh viên đã chọn có ảnh hưởng như thế nào?</vt:lpstr>
      <vt:lpstr>Trình độ văn hóa và ngành nghề mà sinh viên đã chọn có ảnh hưởng như thế nào?</vt:lpstr>
      <vt:lpstr>Trình độ văn hóa và ngành nghề mà sinh viên đã chọn có ảnh hưởng như thế nào?</vt:lpstr>
      <vt:lpstr>Thành tích học tập ảnh hưởng như thế nào đến tỉ lệ thôi học</vt:lpstr>
      <vt:lpstr>Thành tích học tập ảnh hưởng như thế nào đến tỉ lệ thôi học</vt:lpstr>
      <vt:lpstr>Nguyên nhân khiến 50% những sinh viên có điểm đạt lại quyết định thôi học?</vt:lpstr>
      <vt:lpstr>Kết quả phê duyệt (approved) so với số lượng khóa học đủ điều kiện đánh giá (evaluation) và không đủ điều kiện đánh giá (without evaluation) của sinh viên thôi học</vt:lpstr>
      <vt:lpstr>VẬY YẾU TỐ NÀO CÓ VAI TRÒ QUYẾT ĐỊNH TẤT YẾU ĐẾN KẾT QUẢ CUỐI KHÓA CỦA SINH VIÊN </vt:lpstr>
      <vt:lpstr>PowerPoint Presentation</vt:lpstr>
      <vt:lpstr>ĐẦU TƯ THÊM QUỸ HỌC BỔNG</vt:lpstr>
      <vt:lpstr>TĂNG CƯỜNG ĐỊNH HƯỚNG NGHỀ NGHIỆP TỪ SỚM</vt:lpstr>
      <vt:lpstr>ĐỀ XUẤT</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dc:title>
  <cp:lastModifiedBy>Huy Khang</cp:lastModifiedBy>
  <cp:revision>11</cp:revision>
  <dcterms:modified xsi:type="dcterms:W3CDTF">2023-02-28T15:25:11Z</dcterms:modified>
</cp:coreProperties>
</file>